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32ae1b6e944270" /><Relationship Type="http://schemas.openxmlformats.org/officeDocument/2006/relationships/extended-properties" Target="/docProps/app.xml" Id="Rded24434a03744cb" /><Relationship Type="http://schemas.openxmlformats.org/officeDocument/2006/relationships/officeDocument" Target="/ppt/presentation.xml" Id="R087d059a5caf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c40d56ba2487a"/>
  </p:sldMasterIdLst>
  <p:notesMasterIdLst>
    <p:notesMasterId xmlns:r="http://schemas.openxmlformats.org/officeDocument/2006/relationships" r:id="R189a7efa1d794a57"/>
  </p:notesMasterIdLst>
  <p:sldIdLst>
    <p:sldId xmlns:r="http://schemas.openxmlformats.org/officeDocument/2006/relationships" id="256" r:id="Raf4b5538b01846c1"/>
    <p:sldId xmlns:r="http://schemas.openxmlformats.org/officeDocument/2006/relationships" id="257" r:id="R7d36d22f926840da"/>
    <p:sldId xmlns:r="http://schemas.openxmlformats.org/officeDocument/2006/relationships" id="258" r:id="R1e9de4863c384bbb"/>
    <p:sldId xmlns:r="http://schemas.openxmlformats.org/officeDocument/2006/relationships" id="259" r:id="R2d4fab7c0048442b"/>
    <p:sldId xmlns:r="http://schemas.openxmlformats.org/officeDocument/2006/relationships" id="260" r:id="R89a49f1e21bb4283"/>
    <p:sldId xmlns:r="http://schemas.openxmlformats.org/officeDocument/2006/relationships" id="261" r:id="R17c3af042f0f4c52"/>
    <p:sldId xmlns:r="http://schemas.openxmlformats.org/officeDocument/2006/relationships" id="262" r:id="R69f0453f92074e20"/>
    <p:sldId xmlns:r="http://schemas.openxmlformats.org/officeDocument/2006/relationships" id="263" r:id="Raa5491ebe6bd423c"/>
    <p:sldId xmlns:r="http://schemas.openxmlformats.org/officeDocument/2006/relationships" id="264" r:id="Rdd7cee4a055d47f3"/>
    <p:sldId xmlns:r="http://schemas.openxmlformats.org/officeDocument/2006/relationships" id="265" r:id="R49d247c926f44856"/>
    <p:sldId xmlns:r="http://schemas.openxmlformats.org/officeDocument/2006/relationships" id="266" r:id="R3649040a3f894af2"/>
    <p:sldId xmlns:r="http://schemas.openxmlformats.org/officeDocument/2006/relationships" id="267" r:id="R017da8cbca944c8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2ded9b16b94004" /><Relationship Type="http://schemas.openxmlformats.org/officeDocument/2006/relationships/slideMaster" Target="/ppt/slideMasters/slideMaster1.xml" Id="Rd60c40d56ba2487a" /><Relationship Type="http://schemas.openxmlformats.org/officeDocument/2006/relationships/notesMaster" Target="/ppt/notesMasters/notesMaster1.xml" Id="R189a7efa1d794a57" /><Relationship Type="http://schemas.openxmlformats.org/officeDocument/2006/relationships/presProps" Target="/ppt/presProps.xml" Id="R0dd47151b81b4b4f" /><Relationship Type="http://schemas.openxmlformats.org/officeDocument/2006/relationships/tableStyles" Target="/ppt/tableStyles.xml" Id="Ref0279821d4c4065" /><Relationship Type="http://schemas.openxmlformats.org/officeDocument/2006/relationships/slide" Target="/ppt/slides/slide1.xml" Id="Raf4b5538b01846c1" /><Relationship Type="http://schemas.openxmlformats.org/officeDocument/2006/relationships/slide" Target="/ppt/slides/slide2.xml" Id="R7d36d22f926840da" /><Relationship Type="http://schemas.openxmlformats.org/officeDocument/2006/relationships/slide" Target="/ppt/slides/slide3.xml" Id="R1e9de4863c384bbb" /><Relationship Type="http://schemas.openxmlformats.org/officeDocument/2006/relationships/slide" Target="/ppt/slides/slide4.xml" Id="R2d4fab7c0048442b" /><Relationship Type="http://schemas.openxmlformats.org/officeDocument/2006/relationships/slide" Target="/ppt/slides/slide5.xml" Id="R89a49f1e21bb4283" /><Relationship Type="http://schemas.openxmlformats.org/officeDocument/2006/relationships/slide" Target="/ppt/slides/slide6.xml" Id="R17c3af042f0f4c52" /><Relationship Type="http://schemas.openxmlformats.org/officeDocument/2006/relationships/slide" Target="/ppt/slides/slide7.xml" Id="R69f0453f92074e20" /><Relationship Type="http://schemas.openxmlformats.org/officeDocument/2006/relationships/slide" Target="/ppt/slides/slide8.xml" Id="Raa5491ebe6bd423c" /><Relationship Type="http://schemas.openxmlformats.org/officeDocument/2006/relationships/slide" Target="/ppt/slides/slide9.xml" Id="Rdd7cee4a055d47f3" /><Relationship Type="http://schemas.openxmlformats.org/officeDocument/2006/relationships/slide" Target="/ppt/slides/slide10.xml" Id="R49d247c926f44856" /><Relationship Type="http://schemas.openxmlformats.org/officeDocument/2006/relationships/slide" Target="/ppt/slides/slide11.xml" Id="R3649040a3f894af2" /><Relationship Type="http://schemas.openxmlformats.org/officeDocument/2006/relationships/slide" Target="/ppt/slides/slide12.xml" Id="R017da8cbca944c8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a822b31b6f412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c6480e89ef4223" /><Relationship Type="http://schemas.openxmlformats.org/officeDocument/2006/relationships/notesMaster" Target="/ppt/notesMasters/notesMaster1.xml" Id="Racb7c7b19c3b4c9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ef178d6f2cc455d" /><Relationship Type="http://schemas.openxmlformats.org/officeDocument/2006/relationships/notesMaster" Target="/ppt/notesMasters/notesMaster1.xml" Id="R18bbbb260cd74cf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0a3e3e7fbc44418" /><Relationship Type="http://schemas.openxmlformats.org/officeDocument/2006/relationships/notesMaster" Target="/ppt/notesMasters/notesMaster1.xml" Id="Rba30a9b8bbd247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9faf478bdfc45d7" /><Relationship Type="http://schemas.openxmlformats.org/officeDocument/2006/relationships/notesMaster" Target="/ppt/notesMasters/notesMaster1.xml" Id="R9473e41680914a3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fdac7a1384d40dc" /><Relationship Type="http://schemas.openxmlformats.org/officeDocument/2006/relationships/notesMaster" Target="/ppt/notesMasters/notesMaster1.xml" Id="R5ce0271b2f1343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9bf5584cd44a2c" /><Relationship Type="http://schemas.openxmlformats.org/officeDocument/2006/relationships/notesMaster" Target="/ppt/notesMasters/notesMaster1.xml" Id="R5d34969440f549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bac03cdf294bca" /><Relationship Type="http://schemas.openxmlformats.org/officeDocument/2006/relationships/notesMaster" Target="/ppt/notesMasters/notesMaster1.xml" Id="R9f0848a8ab9349c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328d63fb7af4ff8" /><Relationship Type="http://schemas.openxmlformats.org/officeDocument/2006/relationships/notesMaster" Target="/ppt/notesMasters/notesMaster1.xml" Id="R13c570b122eb48c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af7651436a14882" /><Relationship Type="http://schemas.openxmlformats.org/officeDocument/2006/relationships/notesMaster" Target="/ppt/notesMasters/notesMaster1.xml" Id="R899f0b16a36547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71644f04b154438" /><Relationship Type="http://schemas.openxmlformats.org/officeDocument/2006/relationships/notesMaster" Target="/ppt/notesMasters/notesMaster1.xml" Id="R0a5e7f24caca45b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fea8d0eb3d4e08" /><Relationship Type="http://schemas.openxmlformats.org/officeDocument/2006/relationships/notesMaster" Target="/ppt/notesMasters/notesMaster1.xml" Id="R68c41fd0bf6a4f9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a88de12279473d" /><Relationship Type="http://schemas.openxmlformats.org/officeDocument/2006/relationships/notesMaster" Target="/ppt/notesMasters/notesMaster1.xml" Id="R4948008518b2429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official Show Toons logo, character reference sheet and drawings; ensemble cover artwork generated with OpenAI image generation</a:t>
            </a:r>
          </a:p>
          <a:p xmlns:a="http://schemas.openxmlformats.org/drawingml/2006/main">
            <a:r>
              <a:t>- Show Toons project PDF, creator credit and premise — https://drive.google.com/file/d/1CuQpEfUvek612uspxidTdbziS_Aqx2CQ/view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synopsis and character-based comedy — https://drive.google.com/file/d/1CuQpEfUvek612uspxidTdbziS_Aqx2CQ/view</a:t>
            </a:r>
          </a:p>
          <a:p xmlns:a="http://schemas.openxmlformats.org/drawingml/2006/main">
            <a:r>
              <a:t>- Show Toons trailer, Bongo stills at approximately 50 and 60 seconds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package contents, creator credit and original character-drawing credit — https://drive.google.com/file/d/1CuQpEfUvek612uspxidTdbziS_Aqx2CQ/view</a:t>
            </a:r>
          </a:p>
          <a:p xmlns:a="http://schemas.openxmlformats.org/drawingml/2006/main">
            <a:r>
              <a:t>- Show Toons trailer file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official Show Toons logo</a:t>
            </a:r>
          </a:p>
          <a:p xmlns:a="http://schemas.openxmlformats.org/drawingml/2006/main">
            <a:r>
              <a:t>- Show Toons project PDF, series premise — https://drive.google.com/file/d/1CuQpEfUvek612uspxidTdbziS_Aqx2CQ/view</a:t>
            </a:r>
          </a:p>
          <a:p xmlns:a="http://schemas.openxmlformats.org/drawingml/2006/main">
            <a:r>
              <a:t>- Show Toons trailer, Afterlife Studios still and trailer link — https://drive.google.com/file/d/1mhmvxmGackzKDAmY85VN49PYr1h6wG6P/view</a:t>
            </a:r>
          </a:p>
          <a:p xmlns:a="http://schemas.openxmlformats.org/drawingml/2006/main">
            <a:r>
              <a:t>- User-provided project folder — https://drive.google.com/drive/folders/1jXbCZoAX1xyDiROf8NKFhhWx6Y_okoYU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trailer, ensemble stage still at approximately 40 seconds — https://drive.google.com/file/d/1mhmvxmGackzKDAmY85VN49PYr1h6wG6P/view</a:t>
            </a:r>
          </a:p>
          <a:p xmlns:a="http://schemas.openxmlformats.org/drawingml/2006/main">
            <a:r>
              <a:t>- Trailer link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synopsis and format comparison — https://drive.google.com/file/d/1CuQpEfUvek612uspxidTdbziS_Aqx2CQ/view</a:t>
            </a:r>
          </a:p>
          <a:p xmlns:a="http://schemas.openxmlformats.org/drawingml/2006/main">
            <a:r>
              <a:t>- Show Toons trailer, Peter Pencilman backstage still at approximately 20 seconds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Toon City and Afterlife Studios setting — https://drive.google.com/file/d/1CuQpEfUvek612uspxidTdbziS_Aqx2CQ/view</a:t>
            </a:r>
          </a:p>
          <a:p xmlns:a="http://schemas.openxmlformats.org/drawingml/2006/main">
            <a:r>
              <a:t>- Show Toons trailer, Toon City still at approximately 30 seconds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synopsis: live show, hosts, musical performances, sketches and backstage through-lines — https://drive.google.com/file/d/1CuQpEfUvek612uspxidTdbziS_Aqx2CQ/view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ensemble premise — https://drive.google.com/file/d/1CuQpEfUvek612uspxidTdbziS_Aqx2CQ/view</a:t>
            </a:r>
          </a:p>
          <a:p xmlns:a="http://schemas.openxmlformats.org/drawingml/2006/main">
            <a:r>
              <a:t>- Show Toons trailer, ensemble Toon City still at approximately 80 seconds — https://drive.google.com/file/d/1mhmvxmGackzKDAmY85VN49PYr1h6wG6P/view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original character art and character bible — https://drive.google.com/file/d/1CuQpEfUvek612uspxidTdbziS_Aqx2CQ/view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original character art and character bible — https://drive.google.com/file/d/1CuQpEfUvek612uspxidTdbziS_Aqx2CQ/view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Show Toons project PDF, episode guide for episodes 1–6 — https://drive.google.com/file/d/1CuQpEfUvek612uspxidTdbziS_Aqx2CQ/view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2cde94a7f45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13d1f9006324d12" /><Relationship Type="http://schemas.openxmlformats.org/officeDocument/2006/relationships/slideLayout" Target="/ppt/slideLayouts/slideLayout1.xml" Id="R6a274533d71a4ec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74533d71a4ec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99cf78684d79" /><Relationship Type="http://schemas.openxmlformats.org/officeDocument/2006/relationships/image" Target="/ppt/media/image.png" Id="Rcd482574c6bd47dd" /><Relationship Type="http://schemas.openxmlformats.org/officeDocument/2006/relationships/image" Target="/ppt/media/image2.png" Id="R41195287b34347b6" /><Relationship Type="http://schemas.openxmlformats.org/officeDocument/2006/relationships/image" Target="/ppt/media/image3.png" Id="R1783c57854ae4976" /><Relationship Type="http://schemas.openxmlformats.org/officeDocument/2006/relationships/notesSlide" Target="/ppt/notesSlides/notesSlide1.xml" Id="R561ea2a7fbda485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d6bc7569547cc" /><Relationship Type="http://schemas.openxmlformats.org/officeDocument/2006/relationships/image" Target="/ppt/media/image4.jpeg" Id="R5dff466523114978" /><Relationship Type="http://schemas.openxmlformats.org/officeDocument/2006/relationships/image" Target="/ppt/media/image5.jpeg" Id="Rf642931d7f6646b4" /><Relationship Type="http://schemas.openxmlformats.org/officeDocument/2006/relationships/image" Target="/ppt/media/image21.png" Id="Re32dbc16bc5449d0" /><Relationship Type="http://schemas.openxmlformats.org/officeDocument/2006/relationships/notesSlide" Target="/ppt/notesSlides/notesSlide10.xml" Id="R36180348cf7b4d9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5fb1ce194f57" /><Relationship Type="http://schemas.openxmlformats.org/officeDocument/2006/relationships/image" Target="/ppt/media/image22.png" Id="R500dd2d15ab64467" /><Relationship Type="http://schemas.openxmlformats.org/officeDocument/2006/relationships/notesSlide" Target="/ppt/notesSlides/notesSlide11.xml" Id="Rebd384bebcd9436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ef1fc29c4129" /><Relationship Type="http://schemas.openxmlformats.org/officeDocument/2006/relationships/image" Target="/ppt/media/image6.jpeg" Id="R141431b3e1c64206" /><Relationship Type="http://schemas.openxmlformats.org/officeDocument/2006/relationships/image" Target="/ppt/media/image23.png" Id="Rdd7030a1edff466d" /><Relationship Type="http://schemas.openxmlformats.org/officeDocument/2006/relationships/hyperlink" Target="https://drive.google.com/file/d/1mhmvxmGackzKDAmY85VN49PYr1h6wG6P/view" TargetMode="External" Id="R416a4af26e5b4bd8" /><Relationship Type="http://schemas.openxmlformats.org/officeDocument/2006/relationships/hyperlink" Target="https://drive.google.com/drive/folders/1jXbCZoAX1xyDiROf8NKFhhWx6Y_okoYU" TargetMode="External" Id="Rece1d015ffe348cb" /><Relationship Type="http://schemas.openxmlformats.org/officeDocument/2006/relationships/image" Target="/ppt/media/image24.png" Id="R4e46349872214e77" /><Relationship Type="http://schemas.openxmlformats.org/officeDocument/2006/relationships/notesSlide" Target="/ppt/notesSlides/notesSlide12.xml" Id="Rf2f155241d5d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6bb762d9e4f15" /><Relationship Type="http://schemas.openxmlformats.org/officeDocument/2006/relationships/image" Target="/ppt/media/image.jpeg" Id="R16fb619002f64296" /><Relationship Type="http://schemas.openxmlformats.org/officeDocument/2006/relationships/image" Target="/ppt/media/image4.png" Id="Raf707b3a3b5b4e85" /><Relationship Type="http://schemas.openxmlformats.org/officeDocument/2006/relationships/hyperlink" Target="https://drive.google.com/file/d/1mhmvxmGackzKDAmY85VN49PYr1h6wG6P/view" TargetMode="External" Id="R7a9b90dde52b4bca" /><Relationship Type="http://schemas.openxmlformats.org/officeDocument/2006/relationships/notesSlide" Target="/ppt/notesSlides/notesSlide2.xml" Id="R7ab0716f69c2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88583e414968" /><Relationship Type="http://schemas.openxmlformats.org/officeDocument/2006/relationships/image" Target="/ppt/media/image2.jpeg" Id="Rab0224dc2aa1414e" /><Relationship Type="http://schemas.openxmlformats.org/officeDocument/2006/relationships/image" Target="/ppt/media/image5.png" Id="R6914bb56b5f7431d" /><Relationship Type="http://schemas.openxmlformats.org/officeDocument/2006/relationships/notesSlide" Target="/ppt/notesSlides/notesSlide3.xml" Id="Rddc33aa83fc7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56c78c3c4ff0" /><Relationship Type="http://schemas.openxmlformats.org/officeDocument/2006/relationships/image" Target="/ppt/media/image3.jpeg" Id="R788fec6909294524" /><Relationship Type="http://schemas.openxmlformats.org/officeDocument/2006/relationships/image" Target="/ppt/media/image6.png" Id="R6fe4c7ef31084d75" /><Relationship Type="http://schemas.openxmlformats.org/officeDocument/2006/relationships/notesSlide" Target="/ppt/notesSlides/notesSlide4.xml" Id="R05f862371bec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e5ec712fe44c8" /><Relationship Type="http://schemas.openxmlformats.org/officeDocument/2006/relationships/image" Target="/ppt/media/image7.png" Id="R6b91106746e646de" /><Relationship Type="http://schemas.openxmlformats.org/officeDocument/2006/relationships/notesSlide" Target="/ppt/notesSlides/notesSlide5.xml" Id="R39b11487882c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3a3378874c8c" /><Relationship Type="http://schemas.openxmlformats.org/officeDocument/2006/relationships/image" Target="/ppt/media/image8.png" Id="Rc098f05a99014f00" /><Relationship Type="http://schemas.openxmlformats.org/officeDocument/2006/relationships/image" Target="/ppt/media/image9.png" Id="R09b1c2bfd5aa40d1" /><Relationship Type="http://schemas.openxmlformats.org/officeDocument/2006/relationships/notesSlide" Target="/ppt/notesSlides/notesSlide6.xml" Id="R492f325eb12a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85fbb7c04083" /><Relationship Type="http://schemas.openxmlformats.org/officeDocument/2006/relationships/image" Target="/ppt/media/image10.png" Id="R5106f38645814f31" /><Relationship Type="http://schemas.openxmlformats.org/officeDocument/2006/relationships/image" Target="/ppt/media/image11.png" Id="Rbb320b8c347946d5" /><Relationship Type="http://schemas.openxmlformats.org/officeDocument/2006/relationships/image" Target="/ppt/media/image12.png" Id="Rc13c5464e5d14a2b" /><Relationship Type="http://schemas.openxmlformats.org/officeDocument/2006/relationships/image" Target="/ppt/media/image13.png" Id="R0edbcbbaa37b4b50" /><Relationship Type="http://schemas.openxmlformats.org/officeDocument/2006/relationships/image" Target="/ppt/media/image14.png" Id="R23974eb82a1f4b14" /><Relationship Type="http://schemas.openxmlformats.org/officeDocument/2006/relationships/notesSlide" Target="/ppt/notesSlides/notesSlide7.xml" Id="R52bcbb76a6f7419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ea1d2a884d2a" /><Relationship Type="http://schemas.openxmlformats.org/officeDocument/2006/relationships/image" Target="/ppt/media/image15.png" Id="R12f5cd7df36b4a6c" /><Relationship Type="http://schemas.openxmlformats.org/officeDocument/2006/relationships/image" Target="/ppt/media/image16.png" Id="Rf6383390d00d437b" /><Relationship Type="http://schemas.openxmlformats.org/officeDocument/2006/relationships/image" Target="/ppt/media/image17.png" Id="Rbce5b2349b5c4edf" /><Relationship Type="http://schemas.openxmlformats.org/officeDocument/2006/relationships/image" Target="/ppt/media/image18.png" Id="R6ddcd5c3f6c84e24" /><Relationship Type="http://schemas.openxmlformats.org/officeDocument/2006/relationships/image" Target="/ppt/media/image19.png" Id="Rc96a81de80f34b41" /><Relationship Type="http://schemas.openxmlformats.org/officeDocument/2006/relationships/notesSlide" Target="/ppt/notesSlides/notesSlide8.xml" Id="Rf94755df907c47c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ffd1f2d748e3" /><Relationship Type="http://schemas.openxmlformats.org/officeDocument/2006/relationships/image" Target="/ppt/media/image20.png" Id="R55fdc4cb6ddb485f" /><Relationship Type="http://schemas.openxmlformats.org/officeDocument/2006/relationships/notesSlide" Target="/ppt/notesSlides/notesSlide9.xml" Id="R9e8eb3801670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482574c6bd47d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195287b34347b6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12AE34-DC0C-407E-B650-4E8804B5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3257550" cy="5391150"/>
          </a:xfrm>
          <a:prstGeom xmlns:a="http://schemas.openxmlformats.org/drawingml/2006/main" prst="roundRect">
            <a:avLst>
              <a:gd name="adj" fmla="val 4094"/>
            </a:avLst>
          </a:prstGeom>
          <a:solidFill xmlns:a="http://schemas.openxmlformats.org/drawingml/2006/main">
            <a:srgbClr val="05060A">
              <a:alpha val="82000"/>
            </a:srgbClr>
          </a:solidFill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8559C1-6F95-4ABD-82EA-5BFE1FEF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" y="180975"/>
            <a:ext cx="11772900" cy="643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2770FE-E670-4F47-BDF5-6FE6934E4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" y="209550"/>
            <a:ext cx="11772900" cy="643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3BC8">
                <a:alpha val="90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8AE39A-D74E-437B-BD58-4BAFA42DE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A08751-C388-4539-871B-BFD2598A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2A7D36-4655-4337-B6DC-AEFF9CC6C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3350" y="304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B918C8-9618-4BC9-8FBD-7857F094B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20525" y="3048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F345A2-6259-4461-99E5-808481DB9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62865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678AAD-939F-4842-BB77-14220FB3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62865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97F553-7AF0-49BC-975D-7CE2A305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3350" y="62865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E95B90-176E-4395-8A61-04F951F5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20525" y="62865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8EB8D7-A055-4AA2-B1AB-80902F9F3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32385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3BC8"/>
          </a:solidFill>
          <a:ln xmlns:a="http://schemas.openxmlformats.org/drawingml/2006/main" w="0">
            <a:solidFill>
              <a:srgbClr val="FF3BC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B806A2-7A60-4339-B944-A08EA60F6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05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TAKE ONE-ISH</a:t>
            </a:r>
          </a:p>
        </p:txBody>
      </p:sp>
      <p:sp>
        <p:nvSpPr>
          <p:cNvPr id="16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C7CCBE4C-F90B-4879-8A7F-ED76ECB0E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810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1425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DAN GALEA PRESENTS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83c57854ae4976"/>
          <a:stretch xmlns:a="http://schemas.openxmlformats.org/drawingml/2006/main"/>
        </p:blipFill>
        <p:spPr>
          <a:xfrm xmlns:a="http://schemas.openxmlformats.org/drawingml/2006/main">
            <a:off x="438150" y="1219200"/>
            <a:ext cx="3181350" cy="1590675"/>
          </a:xfrm>
          <a:prstGeom xmlns:a="http://schemas.openxmlformats.org/drawingml/2006/main" prst="rect">
            <a:avLst/>
          </a:prstGeom>
        </p:spPr>
      </p:pic>
      <p:sp>
        <p:nvSpPr>
          <p:cNvPr id="18" name="cover-tagline">
            <a:extLst xmlns:a="http://schemas.openxmlformats.org/drawingml/2006/main">
              <a:ext uri="{FF2B5EF4-FFF2-40B4-BE49-F238E27FC236}">
                <a16:creationId xmlns:a16="http://schemas.microsoft.com/office/drawing/2014/main" id="{C93AF4D0-49F2-45FA-A733-DF2C8CA1C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90900"/>
            <a:ext cx="28765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Eight unknowns.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One live show.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Absolutely no adult supervision.</a:t>
            </a:r>
          </a:p>
        </p:txBody>
      </p:sp>
      <p:sp>
        <p:nvSpPr>
          <p:cNvPr id="19" name="cover-format">
            <a:extLst xmlns:a="http://schemas.openxmlformats.org/drawingml/2006/main">
              <a:ext uri="{FF2B5EF4-FFF2-40B4-BE49-F238E27FC236}">
                <a16:creationId xmlns:a16="http://schemas.microsoft.com/office/drawing/2014/main" id="{0F9B5766-8696-41EA-BB28-7571F6F13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959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75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1275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ADULT ANIMATED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275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1275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ENSEMBLE COMEDY</a:t>
            </a:r>
          </a:p>
        </p:txBody>
      </p:sp>
    </p:spTree>
    <p:extLst>
      <p:ext uri="{BB962C8B-B14F-4D97-AF65-F5344CB8AC3E}">
        <p14:creationId xmlns:p14="http://schemas.microsoft.com/office/powerpoint/2010/main" val="110918172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08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ff466523114978"/>
          <a:srcRect xmlns:a="http://schemas.openxmlformats.org/drawingml/2006/main" l="15642" t="0" r="15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91300" y="0"/>
            <a:ext cx="5600700" cy="3429000"/>
          </a:xfrm>
          <a:prstGeom xmlns:a="http://schemas.openxmlformats.org/drawingml/2006/main" prst="rect">
            <a:avLst/>
          </a:prstGeom>
        </p:spPr>
      </p:pic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42931d7f6646b4"/>
          <a:srcRect xmlns:a="http://schemas.openxmlformats.org/drawingml/2006/main" l="15642" t="0" r="15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91300" y="3429000"/>
            <a:ext cx="5600700" cy="3429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876318-F0A7-4544-B6FE-F6E55F595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0"/>
            <a:ext cx="2286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0812"/>
              </a:gs>
              <a:gs pos="100000">
                <a:srgbClr val="070812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2dbc16bc5449d0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6E3ED3-84C4-424D-A793-460D76F88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5467350" cy="581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0812">
              <a:alpha val="9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50D448-CA20-46F1-BD51-039DAC123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D441A6-7654-4F58-A55C-C567CAB21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8A2B">
                <a:alpha val="90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29200C-37F5-41FF-8CED-BF43A8707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49530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55EFFF"/>
          </a:solidFill>
          <a:ln xmlns:a="http://schemas.openxmlformats.org/drawingml/2006/main" w="0">
            <a:solidFill>
              <a:srgbClr val="55E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DC54CC-82F1-4BD4-8001-B6F93F586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56197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BONK, BUT PRESTIGE</a:t>
            </a:r>
          </a:p>
        </p:txBody>
      </p:sp>
      <p:sp>
        <p:nvSpPr>
          <p:cNvPr id="10" name="tone-a">
            <a:extLst xmlns:a="http://schemas.openxmlformats.org/drawingml/2006/main">
              <a:ext uri="{FF2B5EF4-FFF2-40B4-BE49-F238E27FC236}">
                <a16:creationId xmlns:a16="http://schemas.microsoft.com/office/drawing/2014/main" id="{82021D7A-8791-40AE-AF1B-7CD90773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49530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4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rPr>
              <a:t>CLASSIC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rPr>
              <a:t>CARTOON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rPr>
              <a:t>PHYSICS.</a:t>
            </a:r>
          </a:p>
        </p:txBody>
      </p:sp>
      <p:sp>
        <p:nvSpPr>
          <p:cNvPr id="11" name="tone-b">
            <a:extLst xmlns:a="http://schemas.openxmlformats.org/drawingml/2006/main">
              <a:ext uri="{FF2B5EF4-FFF2-40B4-BE49-F238E27FC236}">
                <a16:creationId xmlns:a16="http://schemas.microsoft.com/office/drawing/2014/main" id="{13EB5D68-CA65-483C-9F70-9383F323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76500"/>
            <a:ext cx="49530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4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MODERN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ADULT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STAKES.</a:t>
            </a:r>
          </a:p>
        </p:txBody>
      </p:sp>
      <p:sp>
        <p:nvSpPr>
          <p:cNvPr id="12" name="tone-body">
            <a:extLst xmlns:a="http://schemas.openxmlformats.org/drawingml/2006/main">
              <a:ext uri="{FF2B5EF4-FFF2-40B4-BE49-F238E27FC236}">
                <a16:creationId xmlns:a16="http://schemas.microsoft.com/office/drawing/2014/main" id="{A6DDD0C6-60A7-47FF-899B-1B8CBD820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29150"/>
            <a:ext cx="50482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90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Backstage satire, slapstick, serialized relationships and heightened set pieces—all driven by characters who need this break more than they can admit.</a:t>
            </a:r>
          </a:p>
        </p:txBody>
      </p:sp>
      <p:sp>
        <p:nvSpPr>
          <p:cNvPr id="13" name="footer-section-10">
            <a:extLst xmlns:a="http://schemas.openxmlformats.org/drawingml/2006/main">
              <a:ext uri="{FF2B5EF4-FFF2-40B4-BE49-F238E27FC236}">
                <a16:creationId xmlns:a16="http://schemas.microsoft.com/office/drawing/2014/main" id="{EE603497-56B4-4566-A86B-02415FFE8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TONE &amp; RANGE</a:t>
            </a:r>
          </a:p>
        </p:txBody>
      </p:sp>
      <p:sp>
        <p:nvSpPr>
          <p:cNvPr id="14" name="footer-number-10">
            <a:extLst xmlns:a="http://schemas.openxmlformats.org/drawingml/2006/main">
              <a:ext uri="{FF2B5EF4-FFF2-40B4-BE49-F238E27FC236}">
                <a16:creationId xmlns:a16="http://schemas.microsoft.com/office/drawing/2014/main" id="{237A3221-254D-4BB3-BF8B-D2625081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811507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0dd2d15ab64467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7B81DA-BDB6-45D3-AE08-AC8F0967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00050"/>
            <a:ext cx="11353800" cy="590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0E8">
              <a:alpha val="9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211AE2-D352-4415-B9D6-05C96299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71450"/>
            <a:ext cx="11811000" cy="6457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A0910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B0D76F-B9FA-490D-9993-284F6F520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BD40B3-E968-4F23-A002-EABB09631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B9DC80-96F6-434B-B365-DD80DB41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3350" y="304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5BC940-28D0-4167-9EC9-2ACAAF8BB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20525" y="3048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FC4035-659B-4A90-9E6A-793CB26E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62865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4BA2B6-0067-4656-9109-D6759276D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62865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0A14AA-CF84-4426-96B4-CE47E380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3350" y="62865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EFE904-BA9C-463D-82BE-32E753A26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20525" y="62865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lide-title-11">
            <a:extLst xmlns:a="http://schemas.openxmlformats.org/drawingml/2006/main">
              <a:ext uri="{FF2B5EF4-FFF2-40B4-BE49-F238E27FC236}">
                <a16:creationId xmlns:a16="http://schemas.microsoft.com/office/drawing/2014/main" id="{D0012FAA-C397-45AD-B884-8973DB6F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8572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39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THE WORLD IS ALREADY BUILT.</a:t>
            </a:r>
          </a:p>
        </p:txBody>
      </p:sp>
      <p:sp>
        <p:nvSpPr>
          <p:cNvPr id="13" name="package-subtitle">
            <a:extLst xmlns:a="http://schemas.openxmlformats.org/drawingml/2006/main">
              <a:ext uri="{FF2B5EF4-FFF2-40B4-BE49-F238E27FC236}">
                <a16:creationId xmlns:a16="http://schemas.microsoft.com/office/drawing/2014/main" id="{B7F056A4-7FE8-4F7B-B1BC-03AF98AC3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714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403A45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403A45"/>
                </a:solidFill>
                <a:latin typeface="Arial"/>
                <a:ea typeface="Arial"/>
                <a:cs typeface="Arial"/>
              </a:rPr>
              <a:t>The current package gives buyers a clear premise, a recognizable ensemble and an opening-season runway.</a:t>
            </a:r>
          </a:p>
        </p:txBody>
      </p:sp>
      <p:sp>
        <p:nvSpPr>
          <p:cNvPr id="14" name="package-num-0">
            <a:extLst xmlns:a="http://schemas.openxmlformats.org/drawingml/2006/main">
              <a:ext uri="{FF2B5EF4-FFF2-40B4-BE49-F238E27FC236}">
                <a16:creationId xmlns:a16="http://schemas.microsoft.com/office/drawing/2014/main" id="{8184E2DF-EA48-4F16-AC3C-13E1A605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526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01</a:t>
            </a:r>
          </a:p>
        </p:txBody>
      </p:sp>
      <p:sp>
        <p:nvSpPr>
          <p:cNvPr id="15" name="package-item-0">
            <a:extLst xmlns:a="http://schemas.openxmlformats.org/drawingml/2006/main">
              <a:ext uri="{FF2B5EF4-FFF2-40B4-BE49-F238E27FC236}">
                <a16:creationId xmlns:a16="http://schemas.microsoft.com/office/drawing/2014/main" id="{D95AA0E5-4EB6-49E7-8630-A3F49A51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717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FINISHED TRAILER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D1C746-60F2-4B57-9287-1D88A1D25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6193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ackage-num-1">
            <a:extLst xmlns:a="http://schemas.openxmlformats.org/drawingml/2006/main">
              <a:ext uri="{FF2B5EF4-FFF2-40B4-BE49-F238E27FC236}">
                <a16:creationId xmlns:a16="http://schemas.microsoft.com/office/drawing/2014/main" id="{EF3C17C8-9D82-48CB-9B7E-AC6D9E6D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384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7A3CFF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7A3CFF"/>
                </a:solidFill>
                <a:latin typeface="Arial Narrow"/>
                <a:ea typeface="Arial Narrow"/>
                <a:cs typeface="Arial Narrow"/>
              </a:rPr>
              <a:t>02</a:t>
            </a:r>
          </a:p>
        </p:txBody>
      </p:sp>
      <p:sp>
        <p:nvSpPr>
          <p:cNvPr id="18" name="package-item-1">
            <a:extLst xmlns:a="http://schemas.openxmlformats.org/drawingml/2006/main">
              <a:ext uri="{FF2B5EF4-FFF2-40B4-BE49-F238E27FC236}">
                <a16:creationId xmlns:a16="http://schemas.microsoft.com/office/drawing/2014/main" id="{16EEF21D-F959-4EFC-917F-F02669E1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8575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SERIES PREMISE + FORMAT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BFA132-9B95-4C25-8EF0-4E884A59D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3051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ackage-num-2">
            <a:extLst xmlns:a="http://schemas.openxmlformats.org/drawingml/2006/main">
              <a:ext uri="{FF2B5EF4-FFF2-40B4-BE49-F238E27FC236}">
                <a16:creationId xmlns:a16="http://schemas.microsoft.com/office/drawing/2014/main" id="{4A8B0D83-0514-4E07-9BF8-37C0BE4FD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242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03</a:t>
            </a:r>
          </a:p>
        </p:txBody>
      </p:sp>
      <p:sp>
        <p:nvSpPr>
          <p:cNvPr id="21" name="package-item-2">
            <a:extLst xmlns:a="http://schemas.openxmlformats.org/drawingml/2006/main">
              <a:ext uri="{FF2B5EF4-FFF2-40B4-BE49-F238E27FC236}">
                <a16:creationId xmlns:a16="http://schemas.microsoft.com/office/drawing/2014/main" id="{0F9825AC-98C4-4D01-9184-A83A3065A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433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EIGHT-CHARACTER BIBLE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5BDA83-7CB1-4BB7-8C6E-4C05E1255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9909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package-num-3">
            <a:extLst xmlns:a="http://schemas.openxmlformats.org/drawingml/2006/main">
              <a:ext uri="{FF2B5EF4-FFF2-40B4-BE49-F238E27FC236}">
                <a16:creationId xmlns:a16="http://schemas.microsoft.com/office/drawing/2014/main" id="{5CBD9F21-9C74-4541-A16A-381D42B91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100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7A3CFF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7A3CFF"/>
                </a:solidFill>
                <a:latin typeface="Arial Narrow"/>
                <a:ea typeface="Arial Narrow"/>
                <a:cs typeface="Arial Narrow"/>
              </a:rPr>
              <a:t>04</a:t>
            </a:r>
          </a:p>
        </p:txBody>
      </p:sp>
      <p:sp>
        <p:nvSpPr>
          <p:cNvPr id="24" name="package-item-3">
            <a:extLst xmlns:a="http://schemas.openxmlformats.org/drawingml/2006/main">
              <a:ext uri="{FF2B5EF4-FFF2-40B4-BE49-F238E27FC236}">
                <a16:creationId xmlns:a16="http://schemas.microsoft.com/office/drawing/2014/main" id="{5F80C119-89EB-4709-BEE6-4D5947EC2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2291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SIX-EPISODE OPENING RUN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5680B8-0708-41F2-B7EE-2C05EF8E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6767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package-num-4">
            <a:extLst xmlns:a="http://schemas.openxmlformats.org/drawingml/2006/main">
              <a:ext uri="{FF2B5EF4-FFF2-40B4-BE49-F238E27FC236}">
                <a16:creationId xmlns:a16="http://schemas.microsoft.com/office/drawing/2014/main" id="{8E16B7E9-76F7-41F2-AA07-848E3248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958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05</a:t>
            </a:r>
          </a:p>
        </p:txBody>
      </p:sp>
      <p:sp>
        <p:nvSpPr>
          <p:cNvPr id="27" name="package-item-4">
            <a:extLst xmlns:a="http://schemas.openxmlformats.org/drawingml/2006/main">
              <a:ext uri="{FF2B5EF4-FFF2-40B4-BE49-F238E27FC236}">
                <a16:creationId xmlns:a16="http://schemas.microsoft.com/office/drawing/2014/main" id="{01BA8A8C-5540-41DC-A2D0-C1F881A1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9149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025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THEME-SONG CONCEPT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13C2B4-7FF3-4AA7-B5B1-3B00697E3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3625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F159D3-9EA8-4878-9D33-080C4D56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123950"/>
            <a:ext cx="3333750" cy="43053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0A0910"/>
          </a:solidFill>
          <a:ln xmlns:a="http://schemas.openxmlformats.org/drawingml/2006/main" w="0">
            <a:solidFill>
              <a:srgbClr val="0A0910"/>
            </a:solidFill>
            <a:prstDash val="solid"/>
          </a:ln>
        </p:spPr>
      </p:sp>
      <p:sp>
        <p:nvSpPr>
          <p:cNvPr id="30" name="credits-kicker-a">
            <a:extLst xmlns:a="http://schemas.openxmlformats.org/drawingml/2006/main">
              <a:ext uri="{FF2B5EF4-FFF2-40B4-BE49-F238E27FC236}">
                <a16:creationId xmlns:a16="http://schemas.microsoft.com/office/drawing/2014/main" id="{154D5721-76E9-4262-A377-FB83A5EB3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58115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13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CREATED BY</a:t>
            </a:r>
          </a:p>
        </p:txBody>
      </p:sp>
      <p:sp>
        <p:nvSpPr>
          <p:cNvPr id="31" name="credits-name-a">
            <a:extLst xmlns:a="http://schemas.openxmlformats.org/drawingml/2006/main">
              <a:ext uri="{FF2B5EF4-FFF2-40B4-BE49-F238E27FC236}">
                <a16:creationId xmlns:a16="http://schemas.microsoft.com/office/drawing/2014/main" id="{F65FE535-217F-4AEC-B927-9F0766883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981200"/>
            <a:ext cx="257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785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DAN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GALEA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BEF521-48BA-49E3-898A-D52BF43BC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314700"/>
            <a:ext cx="8382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redits-kicker-b">
            <a:extLst xmlns:a="http://schemas.openxmlformats.org/drawingml/2006/main">
              <a:ext uri="{FF2B5EF4-FFF2-40B4-BE49-F238E27FC236}">
                <a16:creationId xmlns:a16="http://schemas.microsoft.com/office/drawing/2014/main" id="{C514DE18-4DA0-4889-9BB4-7E6A1D4C7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638550"/>
            <a:ext cx="2571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13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ORIGINAL CHARACTER DRAWINGS</a:t>
            </a:r>
          </a:p>
        </p:txBody>
      </p:sp>
      <p:sp>
        <p:nvSpPr>
          <p:cNvPr id="34" name="credits-name-b">
            <a:extLst xmlns:a="http://schemas.openxmlformats.org/drawingml/2006/main">
              <a:ext uri="{FF2B5EF4-FFF2-40B4-BE49-F238E27FC236}">
                <a16:creationId xmlns:a16="http://schemas.microsoft.com/office/drawing/2014/main" id="{B5785FE0-8E7D-4CE1-9CE4-F591713D5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210050"/>
            <a:ext cx="2667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31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1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BRANDON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31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1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KOEPKE</a:t>
            </a:r>
          </a:p>
        </p:txBody>
      </p:sp>
      <p:sp>
        <p:nvSpPr>
          <p:cNvPr id="35" name="footer-section-11">
            <a:extLst xmlns:a="http://schemas.openxmlformats.org/drawingml/2006/main">
              <a:ext uri="{FF2B5EF4-FFF2-40B4-BE49-F238E27FC236}">
                <a16:creationId xmlns:a16="http://schemas.microsoft.com/office/drawing/2014/main" id="{0D1EB75A-7F8B-40E7-A19D-FFAA4D9C8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rPr>
              <a:t>CREATIVE PACKAGE</a:t>
            </a:r>
          </a:p>
        </p:txBody>
      </p:sp>
      <p:sp>
        <p:nvSpPr>
          <p:cNvPr id="36" name="footer-number-11">
            <a:extLst xmlns:a="http://schemas.openxmlformats.org/drawingml/2006/main">
              <a:ext uri="{FF2B5EF4-FFF2-40B4-BE49-F238E27FC236}">
                <a16:creationId xmlns:a16="http://schemas.microsoft.com/office/drawing/2014/main" id="{68959992-5811-4E7F-96ED-41CB0CED5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C566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4749C3-0871-4C34-A5E0-84F346B63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581025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3BC8"/>
          </a:solidFill>
          <a:ln xmlns:a="http://schemas.openxmlformats.org/drawingml/2006/main" w="0">
            <a:solidFill>
              <a:srgbClr val="FF3BC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DC2DA0F-51CE-4252-94BF-6CC9D079D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58769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1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CONTENTS: EXPLOSIVE</a:t>
            </a:r>
          </a:p>
        </p:txBody>
      </p:sp>
    </p:spTree>
    <p:extLst>
      <p:ext uri="{BB962C8B-B14F-4D97-AF65-F5344CB8AC3E}">
        <p14:creationId xmlns:p14="http://schemas.microsoft.com/office/powerpoint/2010/main" val="177571583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1431b3e1c64206"/>
          <a:srcRect xmlns:a="http://schemas.openxmlformats.org/drawingml/2006/main" l="330" t="0" r="3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490945-B084-4F02-A630-5ACE636D6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5060A">
                  <a:alpha val="98000"/>
                </a:srgbClr>
              </a:gs>
              <a:gs pos="58000">
                <a:srgbClr val="05060A">
                  <a:alpha val="64000"/>
                </a:srgbClr>
              </a:gs>
              <a:gs pos="100000">
                <a:srgbClr val="05060A">
                  <a:alpha val="1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7030a1edff466d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7A3A5A-F7C4-4667-B7AF-C4E665D5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85800"/>
            <a:ext cx="7239000" cy="4210050"/>
          </a:xfrm>
          <a:prstGeom xmlns:a="http://schemas.openxmlformats.org/drawingml/2006/main" prst="roundRect">
            <a:avLst>
              <a:gd name="adj" fmla="val 3167"/>
            </a:avLst>
          </a:prstGeom>
          <a:solidFill xmlns:a="http://schemas.openxmlformats.org/drawingml/2006/main">
            <a:srgbClr val="05060A">
              <a:alpha val="72000"/>
            </a:srgbClr>
          </a:solidFill>
          <a:ln xmlns:a="http://schemas.openxmlformats.org/drawingml/2006/main"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84E194-5A9B-4D6B-92F0-31D6236A4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753125-8BB4-470A-AAB7-BDBB5368E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3BC8">
                <a:alpha val="90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42D9E2-9683-4B79-B50D-0EFE67396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51435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8A2B"/>
          </a:solidFill>
          <a:ln xmlns:a="http://schemas.openxmlformats.org/drawingml/2006/main" w="0">
            <a:solidFill>
              <a:srgbClr val="FF8A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37726C-07A8-479F-9CF1-5E7B4514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5810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ROLL CREDITS?</a:t>
            </a:r>
          </a:p>
        </p:txBody>
      </p:sp>
      <p:sp>
        <p:nvSpPr>
          <p:cNvPr id="9" name="close-title">
            <a:extLst xmlns:a="http://schemas.openxmlformats.org/drawingml/2006/main">
              <a:ext uri="{FF2B5EF4-FFF2-40B4-BE49-F238E27FC236}">
                <a16:creationId xmlns:a16="http://schemas.microsoft.com/office/drawing/2014/main" id="{82DF4EE1-2CEC-4412-8D29-E23B2BE15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76200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4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54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NEXT GREAT TOON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4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54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ISN’T FAMOUS YET.</a:t>
            </a:r>
          </a:p>
        </p:txBody>
      </p:sp>
      <p:sp>
        <p:nvSpPr>
          <p:cNvPr id="10" name="close-subtitle">
            <a:extLst xmlns:a="http://schemas.openxmlformats.org/drawingml/2006/main">
              <a:ext uri="{FF2B5EF4-FFF2-40B4-BE49-F238E27FC236}">
                <a16:creationId xmlns:a16="http://schemas.microsoft.com/office/drawing/2014/main" id="{CD15B1AC-C3CE-46A4-AE70-346C33DBD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90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Show Toons is the story of the season that finally gives them the shot.</a:t>
            </a:r>
          </a:p>
        </p:txBody>
      </p:sp>
      <p:sp>
        <p:nvSpPr>
          <p:cNvPr id="11" name="watch-trailer-close">
            <a:extLst xmlns:a="http://schemas.openxmlformats.org/drawingml/2006/main">
              <a:ext uri="{FF2B5EF4-FFF2-40B4-BE49-F238E27FC236}">
                <a16:creationId xmlns:a16="http://schemas.microsoft.com/office/drawing/2014/main" id="{B6F0F315-9E94-4B15-AFBE-85C808AB7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28575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F3BC8"/>
          </a:solidFill>
          <a:ln xmlns:a="http://schemas.openxmlformats.org/drawingml/2006/main" w="9525">
            <a:solidFill>
              <a:srgbClr val="FF3BC8"/>
            </a:solidFill>
            <a:prstDash val="solid"/>
          </a:ln>
        </p:spPr>
        <p:txBody>
          <a:bodyPr xmlns:a="http://schemas.openxmlformats.org/drawingml/2006/main" lIns="114300" tIns="0" rIns="1143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  <a:hlinkClick xmlns:r="http://schemas.openxmlformats.org/officeDocument/2006/relationships" r:id="R416a4af26e5b4bd8"/>
              </a:rPr>
              <a:t>WATCH THE TRAILER  →</a:t>
            </a:r>
          </a:p>
        </p:txBody>
      </p:sp>
      <p:sp>
        <p:nvSpPr>
          <p:cNvPr id="12" name="open-folder-close">
            <a:extLst xmlns:a="http://schemas.openxmlformats.org/drawingml/2006/main">
              <a:ext uri="{FF2B5EF4-FFF2-40B4-BE49-F238E27FC236}">
                <a16:creationId xmlns:a16="http://schemas.microsoft.com/office/drawing/2014/main" id="{518D2B58-A27B-4769-819C-68728717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095750"/>
            <a:ext cx="304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FFFFF">
              <a:alpha val="10000"/>
            </a:srgbClr>
          </a:solidFill>
          <a:ln xmlns:a="http://schemas.openxmlformats.org/drawingml/2006/main" w="9525">
            <a:solidFill>
              <a:srgbClr val="FFFFFF">
                <a:alpha val="50000"/>
              </a:srgbClr>
            </a:solidFill>
            <a:prstDash val="solid"/>
          </a:ln>
        </p:spPr>
        <p:txBody>
          <a:bodyPr xmlns:a="http://schemas.openxmlformats.org/drawingml/2006/main" lIns="114300" tIns="0" rIns="1143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  <a:hlinkClick xmlns:r="http://schemas.openxmlformats.org/officeDocument/2006/relationships" r:id="Rece1d015ffe348cb"/>
              </a:rPr>
              <a:t>OPEN SOURCE FOLDER  →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46349872214e77"/>
          <a:stretch xmlns:a="http://schemas.openxmlformats.org/drawingml/2006/main"/>
        </p:blipFill>
        <p:spPr>
          <a:xfrm xmlns:a="http://schemas.openxmlformats.org/drawingml/2006/main">
            <a:off x="628650" y="5105400"/>
            <a:ext cx="2514600" cy="1257300"/>
          </a:xfrm>
          <a:prstGeom xmlns:a="http://schemas.openxmlformats.org/drawingml/2006/main" prst="rect">
            <a:avLst/>
          </a:prstGeom>
        </p:spPr>
      </p:pic>
      <p:sp>
        <p:nvSpPr>
          <p:cNvPr id="14" name="footer-section-12">
            <a:extLst xmlns:a="http://schemas.openxmlformats.org/drawingml/2006/main">
              <a:ext uri="{FF2B5EF4-FFF2-40B4-BE49-F238E27FC236}">
                <a16:creationId xmlns:a16="http://schemas.microsoft.com/office/drawing/2014/main" id="{FA061C8F-B5B8-480A-BA76-05B259D9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THE INVITATION</a:t>
            </a:r>
          </a:p>
        </p:txBody>
      </p:sp>
      <p:sp>
        <p:nvSpPr>
          <p:cNvPr id="15" name="footer-number-12">
            <a:extLst xmlns:a="http://schemas.openxmlformats.org/drawingml/2006/main">
              <a:ext uri="{FF2B5EF4-FFF2-40B4-BE49-F238E27FC236}">
                <a16:creationId xmlns:a16="http://schemas.microsoft.com/office/drawing/2014/main" id="{3FD7DCE9-159E-4FA2-B38A-B5D307FF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6986516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fb619002f64296"/>
          <a:srcRect xmlns:a="http://schemas.openxmlformats.org/drawingml/2006/main" l="12603" t="0" r="126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9236B0-1BFA-4FE6-8637-E1A86CD46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0812">
                  <a:alpha val="96000"/>
                </a:srgbClr>
              </a:gs>
              <a:gs pos="58000">
                <a:srgbClr val="070812">
                  <a:alpha val="36000"/>
                </a:srgbClr>
              </a:gs>
              <a:gs pos="100000">
                <a:srgbClr val="070812">
                  <a:alpha val="1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707b3a3b5b4e85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AAC88A-A10E-4E86-87BF-CB4D206CC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ABA666-7C24-43DB-86BC-69A67916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5EFFF">
                <a:alpha val="90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F20C2F-7FD5-4B0B-B1CE-6934870FA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51435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8A2B"/>
          </a:solidFill>
          <a:ln xmlns:a="http://schemas.openxmlformats.org/drawingml/2006/main" w="0">
            <a:solidFill>
              <a:srgbClr val="FF8A2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B38C7F-0114-4F1E-A482-A264C66B9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5810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CUE PANIC</a:t>
            </a:r>
          </a:p>
        </p:txBody>
      </p:sp>
      <p:sp>
        <p:nvSpPr>
          <p:cNvPr id="8" name="hook-title">
            <a:extLst xmlns:a="http://schemas.openxmlformats.org/drawingml/2006/main">
              <a:ext uri="{FF2B5EF4-FFF2-40B4-BE49-F238E27FC236}">
                <a16:creationId xmlns:a16="http://schemas.microsoft.com/office/drawing/2014/main" id="{C71F7EE7-37ED-4510-9C19-0850468BF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19150"/>
            <a:ext cx="581025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ONE STAGE.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EVERY TOON’S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9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BIGGEST BREAK.</a:t>
            </a:r>
          </a:p>
        </p:txBody>
      </p:sp>
      <p:sp>
        <p:nvSpPr>
          <p:cNvPr id="9" name="hook-subtitle">
            <a:extLst xmlns:a="http://schemas.openxmlformats.org/drawingml/2006/main">
              <a:ext uri="{FF2B5EF4-FFF2-40B4-BE49-F238E27FC236}">
                <a16:creationId xmlns:a16="http://schemas.microsoft.com/office/drawing/2014/main" id="{FF87BD68-C0B1-4885-8C09-C3C293C4C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43300"/>
            <a:ext cx="533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 career-making live show. A backstage disaster waiting to happen.</a:t>
            </a:r>
          </a:p>
        </p:txBody>
      </p:sp>
      <p:sp>
        <p:nvSpPr>
          <p:cNvPr id="10" name="watch-trailer-primary">
            <a:extLst xmlns:a="http://schemas.openxmlformats.org/drawingml/2006/main">
              <a:ext uri="{FF2B5EF4-FFF2-40B4-BE49-F238E27FC236}">
                <a16:creationId xmlns:a16="http://schemas.microsoft.com/office/drawing/2014/main" id="{820FA5D9-5E79-4EB5-A6C4-06257C44E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28575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F3BC8"/>
          </a:solidFill>
          <a:ln xmlns:a="http://schemas.openxmlformats.org/drawingml/2006/main" w="9525">
            <a:solidFill>
              <a:srgbClr val="FF3BC8"/>
            </a:solidFill>
            <a:prstDash val="solid"/>
          </a:ln>
        </p:spPr>
        <p:txBody>
          <a:bodyPr xmlns:a="http://schemas.openxmlformats.org/drawingml/2006/main" lIns="114300" tIns="0" rIns="1143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  <a:hlinkClick xmlns:r="http://schemas.openxmlformats.org/officeDocument/2006/relationships" r:id="R7a9b90dde52b4bca"/>
              </a:rPr>
              <a:t>WATCH THE TRAILER  →</a:t>
            </a:r>
          </a:p>
        </p:txBody>
      </p:sp>
      <p:sp>
        <p:nvSpPr>
          <p:cNvPr id="11" name="hook-link-hint">
            <a:extLst xmlns:a="http://schemas.openxmlformats.org/drawingml/2006/main">
              <a:ext uri="{FF2B5EF4-FFF2-40B4-BE49-F238E27FC236}">
                <a16:creationId xmlns:a16="http://schemas.microsoft.com/office/drawing/2014/main" id="{4740BF35-B33E-492B-8D13-1F680B861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530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D4CEDD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D4CEDD"/>
                </a:solidFill>
                <a:latin typeface="Arial Narrow"/>
                <a:ea typeface="Arial Narrow"/>
                <a:cs typeface="Arial Narrow"/>
              </a:rPr>
              <a:t>CLICK TO OPEN</a:t>
            </a:r>
          </a:p>
        </p:txBody>
      </p:sp>
      <p:sp>
        <p:nvSpPr>
          <p:cNvPr id="12" name="footer-section-2">
            <a:extLst xmlns:a="http://schemas.openxmlformats.org/drawingml/2006/main">
              <a:ext uri="{FF2B5EF4-FFF2-40B4-BE49-F238E27FC236}">
                <a16:creationId xmlns:a16="http://schemas.microsoft.com/office/drawing/2014/main" id="{DFE28449-AA0E-43EE-ACA6-B7336EA2A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THE HOOK</a:t>
            </a:r>
          </a:p>
        </p:txBody>
      </p:sp>
      <p:sp>
        <p:nvSpPr>
          <p:cNvPr id="13" name="footer-number-2">
            <a:extLst xmlns:a="http://schemas.openxmlformats.org/drawingml/2006/main">
              <a:ext uri="{FF2B5EF4-FFF2-40B4-BE49-F238E27FC236}">
                <a16:creationId xmlns:a16="http://schemas.microsoft.com/office/drawing/2014/main" id="{82FF8445-D55E-459B-B96D-D838AF9C5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875532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08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0224dc2aa1414e"/>
          <a:srcRect xmlns:a="http://schemas.openxmlformats.org/drawingml/2006/main" l="33172" t="0" r="331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05600" y="0"/>
            <a:ext cx="54864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2739C4-68D8-4D53-BBCB-7D77D7D77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0"/>
            <a:ext cx="2857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0812"/>
              </a:gs>
              <a:gs pos="100000">
                <a:srgbClr val="070812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14bb56b5f7431d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50A59B-8686-4078-945E-6C2A6FD2C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5638800" cy="5467350"/>
          </a:xfrm>
          <a:prstGeom xmlns:a="http://schemas.openxmlformats.org/drawingml/2006/main" prst="roundRect">
            <a:avLst>
              <a:gd name="adj" fmla="val 2439"/>
            </a:avLst>
          </a:prstGeom>
          <a:solidFill xmlns:a="http://schemas.openxmlformats.org/drawingml/2006/main">
            <a:srgbClr val="070812">
              <a:alpha val="92000"/>
            </a:srgbClr>
          </a:solidFill>
          <a:ln xmlns:a="http://schemas.openxmlformats.org/drawingml/2006/main"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3B5BB7-4453-423B-935C-0FE0EB47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4B30FB-C6CF-4672-8DBD-8119B0D2E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3BC8">
                <a:alpha val="90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0E283A-8C01-440A-B059-D7B88B274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9530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55EFFF"/>
          </a:solidFill>
          <a:ln xmlns:a="http://schemas.openxmlformats.org/drawingml/2006/main" w="0">
            <a:solidFill>
              <a:srgbClr val="55EF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BA8DD5-BDDA-47B2-A749-4D3DFD264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56197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TOTALLY NORMAL</a:t>
            </a:r>
          </a:p>
        </p:txBody>
      </p:sp>
      <p:sp>
        <p:nvSpPr>
          <p:cNvPr id="9" name="promise-title">
            <a:extLst xmlns:a="http://schemas.openxmlformats.org/drawingml/2006/main">
              <a:ext uri="{FF2B5EF4-FFF2-40B4-BE49-F238E27FC236}">
                <a16:creationId xmlns:a16="http://schemas.microsoft.com/office/drawing/2014/main" id="{F12259D2-2044-4742-8C0E-4D8922BCE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581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42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2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SATURDAY NIGHT LIGHTS.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2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2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WEEKDAY DISASTERS.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9B29D8-563B-41FC-934C-C6A56250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57450"/>
            <a:ext cx="114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romise-body">
            <a:extLst xmlns:a="http://schemas.openxmlformats.org/drawingml/2006/main">
              <a:ext uri="{FF2B5EF4-FFF2-40B4-BE49-F238E27FC236}">
                <a16:creationId xmlns:a16="http://schemas.microsoft.com/office/drawing/2014/main" id="{24BF5866-1875-4556-99E1-E6C3F2129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38450"/>
            <a:ext cx="5095875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3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KEWL: The Night Time Special Show is the most prestigious stage in Toon City—the place unknown cartoons go to become stars.</a:t>
            </a:r>
          </a:p>
        </p:txBody>
      </p:sp>
      <p:sp>
        <p:nvSpPr>
          <p:cNvPr id="12" name="promise-comp">
            <a:extLst xmlns:a="http://schemas.openxmlformats.org/drawingml/2006/main">
              <a:ext uri="{FF2B5EF4-FFF2-40B4-BE49-F238E27FC236}">
                <a16:creationId xmlns:a16="http://schemas.microsoft.com/office/drawing/2014/main" id="{0B976F7E-30FF-4F59-9C3E-BD3E2BE37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43400"/>
            <a:ext cx="5334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Think SATURDAY NIGHT LIVE meets THE LARRY SANDERS SHOW: live sketches, celebrity hosts and musical performances—plus the rivalries, secrets and fallout the audience never sees.</a:t>
            </a:r>
          </a:p>
        </p:txBody>
      </p:sp>
      <p:sp>
        <p:nvSpPr>
          <p:cNvPr id="13" name="footer-section-3">
            <a:extLst xmlns:a="http://schemas.openxmlformats.org/drawingml/2006/main">
              <a:ext uri="{FF2B5EF4-FFF2-40B4-BE49-F238E27FC236}">
                <a16:creationId xmlns:a16="http://schemas.microsoft.com/office/drawing/2014/main" id="{E94465FF-19E2-43EA-9E95-5B1930DEE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SERIES PROMISE</a:t>
            </a:r>
          </a:p>
        </p:txBody>
      </p:sp>
      <p:sp>
        <p:nvSpPr>
          <p:cNvPr id="14" name="footer-number-3">
            <a:extLst xmlns:a="http://schemas.openxmlformats.org/drawingml/2006/main">
              <a:ext uri="{FF2B5EF4-FFF2-40B4-BE49-F238E27FC236}">
                <a16:creationId xmlns:a16="http://schemas.microsoft.com/office/drawing/2014/main" id="{FB5FFC02-4075-4423-8413-3296433C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2292560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8fec6909294524"/>
          <a:srcRect xmlns:a="http://schemas.openxmlformats.org/drawingml/2006/main" l="12603" t="0" r="126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FFF6F2-EA0B-410B-87F9-44F89A4E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0812">
                  <a:alpha val="92000"/>
                </a:srgbClr>
              </a:gs>
              <a:gs pos="58000">
                <a:srgbClr val="070812">
                  <a:alpha val="45000"/>
                </a:srgbClr>
              </a:gs>
              <a:gs pos="100000">
                <a:srgbClr val="070812">
                  <a:alpha val="30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e4c7ef31084d75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89FF0A-74B1-4514-8DDB-2D04F8F97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5753100" cy="37338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070812">
              <a:alpha val="84000"/>
            </a:srgbClr>
          </a:solidFill>
          <a:ln xmlns:a="http://schemas.openxmlformats.org/drawingml/2006/main"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4F45E0-34CC-4400-A4AE-6B8363230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67250"/>
            <a:ext cx="11391900" cy="1390650"/>
          </a:xfrm>
          <a:prstGeom xmlns:a="http://schemas.openxmlformats.org/drawingml/2006/main" prst="roundRect">
            <a:avLst>
              <a:gd name="adj" fmla="val 9589"/>
            </a:avLst>
          </a:prstGeom>
          <a:solidFill xmlns:a="http://schemas.openxmlformats.org/drawingml/2006/main">
            <a:srgbClr val="070812">
              <a:alpha val="82000"/>
            </a:srgbClr>
          </a:solidFill>
          <a:ln xmlns:a="http://schemas.openxmlformats.org/drawingml/2006/main" w="9525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966C80-8285-45D1-AF49-B9C89E1E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3E0291-AFBA-41A3-91BE-AAC6A94B2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8A2B">
                <a:alpha val="90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7C6463-7917-458B-8DA8-F3DC22D98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9530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3BC8"/>
          </a:solidFill>
          <a:ln xmlns:a="http://schemas.openxmlformats.org/drawingml/2006/main" w="0">
            <a:solidFill>
              <a:srgbClr val="FF3BC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023F09-B6B6-467E-9010-45F92FBF4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56197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CITY OF DREAMS*</a:t>
            </a:r>
          </a:p>
        </p:txBody>
      </p:sp>
      <p:sp>
        <p:nvSpPr>
          <p:cNvPr id="10" name="world-title">
            <a:extLst xmlns:a="http://schemas.openxmlformats.org/drawingml/2006/main">
              <a:ext uri="{FF2B5EF4-FFF2-40B4-BE49-F238E27FC236}">
                <a16:creationId xmlns:a16="http://schemas.microsoft.com/office/drawing/2014/main" id="{84A81D4E-DD9E-446B-B84F-812B0B836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5810250" cy="2514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TOON CITY RUNS ON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EGO, DESPERATION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AND ONE SHOT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3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AT PRIME TIME.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F74B07-E3CB-45DF-9715-AAB5A3B6C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196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world-beat-title-0">
            <a:extLst xmlns:a="http://schemas.openxmlformats.org/drawingml/2006/main">
              <a:ext uri="{FF2B5EF4-FFF2-40B4-BE49-F238E27FC236}">
                <a16:creationId xmlns:a16="http://schemas.microsoft.com/office/drawing/2014/main" id="{BCF6A3CF-57BE-47DF-ABDB-92D4B4E2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0292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STAGE</a:t>
            </a:r>
          </a:p>
        </p:txBody>
      </p:sp>
      <p:sp>
        <p:nvSpPr>
          <p:cNvPr id="13" name="world-beat-body-0">
            <a:extLst xmlns:a="http://schemas.openxmlformats.org/drawingml/2006/main">
              <a:ext uri="{FF2B5EF4-FFF2-40B4-BE49-F238E27FC236}">
                <a16:creationId xmlns:a16="http://schemas.microsoft.com/office/drawing/2014/main" id="{7050868E-1348-47AC-819F-442D08174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02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The dream every toon recognizes.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E01199-8F5C-49E4-BFBD-15DA5D57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8196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world-beat-title-1">
            <a:extLst xmlns:a="http://schemas.openxmlformats.org/drawingml/2006/main">
              <a:ext uri="{FF2B5EF4-FFF2-40B4-BE49-F238E27FC236}">
                <a16:creationId xmlns:a16="http://schemas.microsoft.com/office/drawing/2014/main" id="{6ABB880C-9BB4-45EA-9930-1DA50B0D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0292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BACKLOT</a:t>
            </a:r>
          </a:p>
        </p:txBody>
      </p:sp>
      <p:sp>
        <p:nvSpPr>
          <p:cNvPr id="16" name="world-beat-body-1">
            <a:extLst xmlns:a="http://schemas.openxmlformats.org/drawingml/2006/main">
              <a:ext uri="{FF2B5EF4-FFF2-40B4-BE49-F238E27FC236}">
                <a16:creationId xmlns:a16="http://schemas.microsoft.com/office/drawing/2014/main" id="{2C8F20DE-7A57-4972-8C77-5D7038563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4102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Where ambition becomes material.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C51975-9B22-46C3-873A-18C7ABFC3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196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world-beat-title-2">
            <a:extLst xmlns:a="http://schemas.openxmlformats.org/drawingml/2006/main">
              <a:ext uri="{FF2B5EF4-FFF2-40B4-BE49-F238E27FC236}">
                <a16:creationId xmlns:a16="http://schemas.microsoft.com/office/drawing/2014/main" id="{FFF6493B-BF33-402A-9C4E-945EF8834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0292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72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AFTER HOURS</a:t>
            </a:r>
          </a:p>
        </p:txBody>
      </p:sp>
      <p:sp>
        <p:nvSpPr>
          <p:cNvPr id="19" name="world-beat-body-2">
            <a:extLst xmlns:a="http://schemas.openxmlformats.org/drawingml/2006/main">
              <a:ext uri="{FF2B5EF4-FFF2-40B4-BE49-F238E27FC236}">
                <a16:creationId xmlns:a16="http://schemas.microsoft.com/office/drawing/2014/main" id="{7F1B80E7-D3E4-402D-A409-B432B3019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4102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Where consequences start moving.</a:t>
            </a:r>
          </a:p>
        </p:txBody>
      </p:sp>
      <p:sp>
        <p:nvSpPr>
          <p:cNvPr id="20" name="footer-section-4">
            <a:extLst xmlns:a="http://schemas.openxmlformats.org/drawingml/2006/main">
              <a:ext uri="{FF2B5EF4-FFF2-40B4-BE49-F238E27FC236}">
                <a16:creationId xmlns:a16="http://schemas.microsoft.com/office/drawing/2014/main" id="{BEABF9CE-3729-4B8F-80EC-A4234E63A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THE WORLD</a:t>
            </a:r>
          </a:p>
        </p:txBody>
      </p:sp>
      <p:sp>
        <p:nvSpPr>
          <p:cNvPr id="21" name="footer-number-4">
            <a:extLst xmlns:a="http://schemas.openxmlformats.org/drawingml/2006/main">
              <a:ext uri="{FF2B5EF4-FFF2-40B4-BE49-F238E27FC236}">
                <a16:creationId xmlns:a16="http://schemas.microsoft.com/office/drawing/2014/main" id="{6B8C7208-B723-4FF7-9A11-4EE7F338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33952147"/>
      </p:ext>
    </p:extLst>
  </p:cSld>
</p:sld>
</file>

<file path=ppt/slides/slide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90914"/>
            </a:gs>
            <a:gs pos="55000">
              <a:srgbClr val="171027"/>
            </a:gs>
            <a:gs pos="100000">
              <a:srgbClr val="0B1224"/>
            </a:gs>
          </a:gsLst>
          <a:lin ang="72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91106746e646de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41CE7E-A812-43FA-AB2D-B6C918982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400050"/>
            <a:ext cx="113157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01D">
              <a:alpha val="9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AAA55C-7230-412E-860D-E5D8BEBB0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790700"/>
            <a:ext cx="11353800" cy="4038600"/>
          </a:xfrm>
          <a:prstGeom xmlns:a="http://schemas.openxmlformats.org/drawingml/2006/main" prst="roundRect">
            <a:avLst>
              <a:gd name="adj" fmla="val 4245"/>
            </a:avLst>
          </a:prstGeom>
          <a:solidFill xmlns:a="http://schemas.openxmlformats.org/drawingml/2006/main">
            <a:srgbClr val="100F1C">
              <a:alpha val="94000"/>
            </a:srgbClr>
          </a:solidFill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DC6B23-8FC8-4180-9461-337F81828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DB320E-5282-4BCD-9E25-19564B0C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3BC8">
                <a:alpha val="90000"/>
              </a:srgbClr>
            </a:solidFill>
            <a:prstDash val="solid"/>
          </a:ln>
        </p:spPr>
      </p:sp>
      <p:sp>
        <p:nvSpPr>
          <p:cNvPr id="6" name="slide-title-5">
            <a:extLst xmlns:a="http://schemas.openxmlformats.org/drawingml/2006/main">
              <a:ext uri="{FF2B5EF4-FFF2-40B4-BE49-F238E27FC236}">
                <a16:creationId xmlns:a16="http://schemas.microsoft.com/office/drawing/2014/main" id="{1601CC2F-E6C0-4BA9-A831-3E58D663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EVERY EPISODE ENDS IN DAMAGE CONTROL.</a:t>
            </a:r>
          </a:p>
        </p:txBody>
      </p:sp>
      <p:sp>
        <p:nvSpPr>
          <p:cNvPr id="7" name="engine-subtitle">
            <a:extLst xmlns:a="http://schemas.openxmlformats.org/drawingml/2006/main">
              <a:ext uri="{FF2B5EF4-FFF2-40B4-BE49-F238E27FC236}">
                <a16:creationId xmlns:a16="http://schemas.microsoft.com/office/drawing/2014/main" id="{B7AF7377-CAAD-467E-8783-71E2A814E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382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A repeatable comic engine with consequences that carry forward.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5DBDCF-FF0A-41B4-8730-9A780C88E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152775"/>
            <a:ext cx="102870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solidFill>
              <a:srgbClr val="FF3BC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F60DF8-3A1B-433E-9CC6-A92E3B53C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152775"/>
            <a:ext cx="102870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solidFill>
              <a:srgbClr val="55EFFF"/>
            </a:solidFill>
            <a:prstDash val="solid"/>
          </a:ln>
        </p:spPr>
      </p:sp>
      <p:sp>
        <p:nvSpPr>
          <p:cNvPr id="10" name="engine-node-0">
            <a:extLst xmlns:a="http://schemas.openxmlformats.org/drawingml/2006/main">
              <a:ext uri="{FF2B5EF4-FFF2-40B4-BE49-F238E27FC236}">
                <a16:creationId xmlns:a16="http://schemas.microsoft.com/office/drawing/2014/main" id="{BC8D650B-F77B-4E72-9B6A-1ADD296BC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2914650" cy="24384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151522">
              <a:alpha val="94000"/>
            </a:srgbClr>
          </a:solidFill>
          <a:ln xmlns:a="http://schemas.openxmlformats.org/drawingml/2006/main" w="28575">
            <a:solidFill>
              <a:srgbClr val="FF3BC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1" name="engine-number-0">
            <a:extLst xmlns:a="http://schemas.openxmlformats.org/drawingml/2006/main">
              <a:ext uri="{FF2B5EF4-FFF2-40B4-BE49-F238E27FC236}">
                <a16:creationId xmlns:a16="http://schemas.microsoft.com/office/drawing/2014/main" id="{A7B804DF-1201-4802-88CA-EE358320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59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300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01</a:t>
            </a:r>
          </a:p>
        </p:txBody>
      </p:sp>
      <p:sp>
        <p:nvSpPr>
          <p:cNvPr id="12" name="engine-head-0">
            <a:extLst xmlns:a="http://schemas.openxmlformats.org/drawingml/2006/main">
              <a:ext uri="{FF2B5EF4-FFF2-40B4-BE49-F238E27FC236}">
                <a16:creationId xmlns:a16="http://schemas.microsoft.com/office/drawing/2014/main" id="{7B94E93C-9611-465B-B0E3-335741933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SHOW</a:t>
            </a:r>
          </a:p>
        </p:txBody>
      </p:sp>
      <p:sp>
        <p:nvSpPr>
          <p:cNvPr id="13" name="engine-body-0">
            <a:extLst xmlns:a="http://schemas.openxmlformats.org/drawingml/2006/main">
              <a:ext uri="{FF2B5EF4-FFF2-40B4-BE49-F238E27FC236}">
                <a16:creationId xmlns:a16="http://schemas.microsoft.com/office/drawing/2014/main" id="{F7D33924-B23A-4C75-95E8-D7AE784D2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00450"/>
            <a:ext cx="24193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Guest host. Musical act. Sketches. A live deadline.</a:t>
            </a:r>
          </a:p>
        </p:txBody>
      </p:sp>
      <p:sp>
        <p:nvSpPr>
          <p:cNvPr id="14" name="engine-node-1">
            <a:extLst xmlns:a="http://schemas.openxmlformats.org/drawingml/2006/main">
              <a:ext uri="{FF2B5EF4-FFF2-40B4-BE49-F238E27FC236}">
                <a16:creationId xmlns:a16="http://schemas.microsoft.com/office/drawing/2014/main" id="{492E19CC-8E62-4A27-B682-97E37611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19300"/>
            <a:ext cx="2914650" cy="2743200"/>
          </a:xfrm>
          <a:prstGeom xmlns:a="http://schemas.openxmlformats.org/drawingml/2006/main" prst="hexagon">
            <a:avLst/>
          </a:prstGeom>
          <a:solidFill xmlns:a="http://schemas.openxmlformats.org/drawingml/2006/main">
            <a:srgbClr val="20152E"/>
          </a:solidFill>
          <a:ln xmlns:a="http://schemas.openxmlformats.org/drawingml/2006/main" w="28575">
            <a:solidFill>
              <a:srgbClr val="55E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5" name="engine-number-1">
            <a:extLst xmlns:a="http://schemas.openxmlformats.org/drawingml/2006/main">
              <a:ext uri="{FF2B5EF4-FFF2-40B4-BE49-F238E27FC236}">
                <a16:creationId xmlns:a16="http://schemas.microsoft.com/office/drawing/2014/main" id="{5FCDAC2E-E200-4FA2-A9C8-0CE8AA86D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2400300"/>
            <a:ext cx="59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300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02</a:t>
            </a:r>
          </a:p>
        </p:txBody>
      </p:sp>
      <p:sp>
        <p:nvSpPr>
          <p:cNvPr id="16" name="engine-head-1">
            <a:extLst xmlns:a="http://schemas.openxmlformats.org/drawingml/2006/main">
              <a:ext uri="{FF2B5EF4-FFF2-40B4-BE49-F238E27FC236}">
                <a16:creationId xmlns:a16="http://schemas.microsoft.com/office/drawing/2014/main" id="{AA41F2CD-05B1-4CF2-9FD1-421865082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3067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PRESSURE</a:t>
            </a:r>
          </a:p>
        </p:txBody>
      </p:sp>
      <p:sp>
        <p:nvSpPr>
          <p:cNvPr id="17" name="engine-body-1">
            <a:extLst xmlns:a="http://schemas.openxmlformats.org/drawingml/2006/main">
              <a:ext uri="{FF2B5EF4-FFF2-40B4-BE49-F238E27FC236}">
                <a16:creationId xmlns:a16="http://schemas.microsoft.com/office/drawing/2014/main" id="{50D1FEFA-FF95-4516-8CFE-9AF79865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3600450"/>
            <a:ext cx="24193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2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Network notes. Rivalries. Secrets. A cast barely holding.</a:t>
            </a:r>
          </a:p>
        </p:txBody>
      </p:sp>
      <p:sp>
        <p:nvSpPr>
          <p:cNvPr id="18" name="engine-node-2">
            <a:extLst xmlns:a="http://schemas.openxmlformats.org/drawingml/2006/main">
              <a:ext uri="{FF2B5EF4-FFF2-40B4-BE49-F238E27FC236}">
                <a16:creationId xmlns:a16="http://schemas.microsoft.com/office/drawing/2014/main" id="{73F1C4C5-8AF7-4160-9F70-2836104EC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171700"/>
            <a:ext cx="2914650" cy="24384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151522">
              <a:alpha val="94000"/>
            </a:srgbClr>
          </a:solidFill>
          <a:ln xmlns:a="http://schemas.openxmlformats.org/drawingml/2006/main" w="28575">
            <a:solidFill>
              <a:srgbClr val="FF8A2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9" name="engine-number-2">
            <a:extLst xmlns:a="http://schemas.openxmlformats.org/drawingml/2006/main">
              <a:ext uri="{FF2B5EF4-FFF2-40B4-BE49-F238E27FC236}">
                <a16:creationId xmlns:a16="http://schemas.microsoft.com/office/drawing/2014/main" id="{C4FFE342-0878-465A-9001-E50B472C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400300"/>
            <a:ext cx="59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0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defRPr>
            </a:pPr>
            <a:r>
              <a:rPr sz="3000" b="1" i="0">
                <a:solidFill>
                  <a:srgbClr val="FF8A2B"/>
                </a:solidFill>
                <a:latin typeface="Arial Narrow"/>
                <a:ea typeface="Arial Narrow"/>
                <a:cs typeface="Arial Narrow"/>
              </a:rPr>
              <a:t>03</a:t>
            </a:r>
          </a:p>
        </p:txBody>
      </p:sp>
      <p:sp>
        <p:nvSpPr>
          <p:cNvPr id="20" name="engine-head-2">
            <a:extLst xmlns:a="http://schemas.openxmlformats.org/drawingml/2006/main">
              <a:ext uri="{FF2B5EF4-FFF2-40B4-BE49-F238E27FC236}">
                <a16:creationId xmlns:a16="http://schemas.microsoft.com/office/drawing/2014/main" id="{7992888B-14F8-4B75-8AEA-D6CEC3F59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067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FALLOUT</a:t>
            </a:r>
          </a:p>
        </p:txBody>
      </p:sp>
      <p:sp>
        <p:nvSpPr>
          <p:cNvPr id="21" name="engine-body-2">
            <a:extLst xmlns:a="http://schemas.openxmlformats.org/drawingml/2006/main">
              <a:ext uri="{FF2B5EF4-FFF2-40B4-BE49-F238E27FC236}">
                <a16:creationId xmlns:a16="http://schemas.microsoft.com/office/drawing/2014/main" id="{0725A67F-3242-4981-84F4-18D338AAF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600450"/>
            <a:ext cx="24193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2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Backstage choices bleed into the performance—and the season.</a:t>
            </a:r>
          </a:p>
        </p:txBody>
      </p:sp>
      <p:sp>
        <p:nvSpPr>
          <p:cNvPr id="22" name="engine-payoff">
            <a:extLst xmlns:a="http://schemas.openxmlformats.org/drawingml/2006/main">
              <a:ext uri="{FF2B5EF4-FFF2-40B4-BE49-F238E27FC236}">
                <a16:creationId xmlns:a16="http://schemas.microsoft.com/office/drawing/2014/main" id="{E37D8E61-ABD0-438C-A24A-A7C6D83F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219700"/>
            <a:ext cx="9182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22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format resets the stage every week. The characters never reset.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4C61AA-BB22-4BBE-9242-B4759A04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82930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8A2B"/>
          </a:solidFill>
          <a:ln xmlns:a="http://schemas.openxmlformats.org/drawingml/2006/main" w="0">
            <a:solidFill>
              <a:srgbClr val="FF8A2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7FBAE8-6CB8-44BA-827D-84B518B5C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589597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CLEAN IT. RESET IT.</a:t>
            </a:r>
          </a:p>
        </p:txBody>
      </p:sp>
      <p:sp>
        <p:nvSpPr>
          <p:cNvPr id="25" name="footer-section-5">
            <a:extLst xmlns:a="http://schemas.openxmlformats.org/drawingml/2006/main">
              <a:ext uri="{FF2B5EF4-FFF2-40B4-BE49-F238E27FC236}">
                <a16:creationId xmlns:a16="http://schemas.microsoft.com/office/drawing/2014/main" id="{26C0A6D8-A2F8-417B-9D75-28C475AED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EPISODE ENGINE</a:t>
            </a:r>
          </a:p>
        </p:txBody>
      </p:sp>
      <p:sp>
        <p:nvSpPr>
          <p:cNvPr id="26" name="footer-number-5">
            <a:extLst xmlns:a="http://schemas.openxmlformats.org/drawingml/2006/main">
              <a:ext uri="{FF2B5EF4-FFF2-40B4-BE49-F238E27FC236}">
                <a16:creationId xmlns:a16="http://schemas.microsoft.com/office/drawing/2014/main" id="{44D890D3-FCB9-4E44-9712-018811D7E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2474823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98f05a99014f0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b1c2bfd5aa40d1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6CD1FA-4CE9-4F78-865C-19A875B3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3371850" cy="561975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05060A">
              <a:alpha val="84000"/>
            </a:srgbClr>
          </a:solidFill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A23FF2-6E47-4042-8B2E-6075516D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7C0B4F-C128-4C60-8AD8-3FDBD2A83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5EFFF">
                <a:alpha val="90000"/>
              </a:srgbClr>
            </a:solidFill>
            <a:prstDash val="solid"/>
          </a:ln>
        </p:spPr>
      </p:sp>
      <p:sp>
        <p:nvSpPr>
          <p:cNvPr id="6" name="ensemble-title-a">
            <a:extLst xmlns:a="http://schemas.openxmlformats.org/drawingml/2006/main">
              <a:ext uri="{FF2B5EF4-FFF2-40B4-BE49-F238E27FC236}">
                <a16:creationId xmlns:a16="http://schemas.microsoft.com/office/drawing/2014/main" id="{EE2F259E-DE38-4568-B3E0-5E610F811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3143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A CAST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NOBODY ELSE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405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WANTED.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179CB5-D535-47DA-95C0-37FC769C8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0515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nsemble-title-b">
            <a:extLst xmlns:a="http://schemas.openxmlformats.org/drawingml/2006/main">
              <a:ext uri="{FF2B5EF4-FFF2-40B4-BE49-F238E27FC236}">
                <a16:creationId xmlns:a16="http://schemas.microsoft.com/office/drawing/2014/main" id="{AF010E7D-2538-4370-BC3F-A58F08BB8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0099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34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34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EXACTLY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34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34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THE POINT.</a:t>
            </a:r>
          </a:p>
        </p:txBody>
      </p:sp>
      <p:sp>
        <p:nvSpPr>
          <p:cNvPr id="9" name="ensemble-subtitle">
            <a:extLst xmlns:a="http://schemas.openxmlformats.org/drawingml/2006/main">
              <a:ext uri="{FF2B5EF4-FFF2-40B4-BE49-F238E27FC236}">
                <a16:creationId xmlns:a16="http://schemas.microsoft.com/office/drawing/2014/main" id="{897BFDC3-40BE-4E5B-962F-1DC93EF37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530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7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Eight misfits. One turnaround season.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Pencilman’s reputation on the line.</a:t>
            </a:r>
          </a:p>
        </p:txBody>
      </p:sp>
      <p:sp>
        <p:nvSpPr>
          <p:cNvPr id="10" name="ensemble-payoff">
            <a:extLst xmlns:a="http://schemas.openxmlformats.org/drawingml/2006/main">
              <a:ext uri="{FF2B5EF4-FFF2-40B4-BE49-F238E27FC236}">
                <a16:creationId xmlns:a16="http://schemas.microsoft.com/office/drawing/2014/main" id="{7424008A-5526-49AC-9B0E-C4925E5C6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055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150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THEY ARE THE FORMAT.</a:t>
            </a:r>
          </a:p>
        </p:txBody>
      </p:sp>
      <p:sp>
        <p:nvSpPr>
          <p:cNvPr id="11" name="footer-section-6">
            <a:extLst xmlns:a="http://schemas.openxmlformats.org/drawingml/2006/main">
              <a:ext uri="{FF2B5EF4-FFF2-40B4-BE49-F238E27FC236}">
                <a16:creationId xmlns:a16="http://schemas.microsoft.com/office/drawing/2014/main" id="{B8708A3B-1643-4387-AF33-F28674977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THE ENSEMBLE</a:t>
            </a:r>
          </a:p>
        </p:txBody>
      </p:sp>
      <p:sp>
        <p:nvSpPr>
          <p:cNvPr id="12" name="footer-number-6">
            <a:extLst xmlns:a="http://schemas.openxmlformats.org/drawingml/2006/main">
              <a:ext uri="{FF2B5EF4-FFF2-40B4-BE49-F238E27FC236}">
                <a16:creationId xmlns:a16="http://schemas.microsoft.com/office/drawing/2014/main" id="{FEF3707E-116B-49B9-942C-1F7B34FC3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962782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6f38645814f31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C5C591-6122-49C1-A20B-1ABF169A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71600"/>
            <a:ext cx="11353800" cy="510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25506B-88B0-44B6-B36A-1BC757810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9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-7">
            <a:extLst xmlns:a="http://schemas.openxmlformats.org/drawingml/2006/main">
              <a:ext uri="{FF2B5EF4-FFF2-40B4-BE49-F238E27FC236}">
                <a16:creationId xmlns:a16="http://schemas.microsoft.com/office/drawing/2014/main" id="{6E15D038-3F88-4630-A690-4917B1FD3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BET: PENCILMAN’S FIRST FOUR WILD CARDS.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98E5CC-A798-4BEC-920B-78D2BB304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123950"/>
            <a:ext cx="1066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C935CB-1CF5-44D2-B1BD-E24B9ACD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320b8c347946d5"/>
          <a:stretch xmlns:a="http://schemas.openxmlformats.org/drawingml/2006/main"/>
        </p:blipFill>
        <p:spPr>
          <a:xfrm xmlns:a="http://schemas.openxmlformats.org/drawingml/2006/main">
            <a:off x="1054640" y="1752600"/>
            <a:ext cx="1738819" cy="2724150"/>
          </a:xfrm>
          <a:prstGeom xmlns:a="http://schemas.openxmlformats.org/drawingml/2006/main" prst="rect">
            <a:avLst/>
          </a:prstGeom>
        </p:spPr>
      </p:pic>
      <p:sp>
        <p:nvSpPr>
          <p:cNvPr id="8" name="cast-name-7-0">
            <a:extLst xmlns:a="http://schemas.openxmlformats.org/drawingml/2006/main">
              <a:ext uri="{FF2B5EF4-FFF2-40B4-BE49-F238E27FC236}">
                <a16:creationId xmlns:a16="http://schemas.microsoft.com/office/drawing/2014/main" id="{9AE29877-4EC6-4CAF-B59E-E33BDED0A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PETER PENCILMAN</a:t>
            </a:r>
          </a:p>
        </p:txBody>
      </p:sp>
      <p:sp>
        <p:nvSpPr>
          <p:cNvPr id="9" name="cast-role-7-0">
            <a:extLst xmlns:a="http://schemas.openxmlformats.org/drawingml/2006/main">
              <a:ext uri="{FF2B5EF4-FFF2-40B4-BE49-F238E27FC236}">
                <a16:creationId xmlns:a16="http://schemas.microsoft.com/office/drawing/2014/main" id="{1F7C6A3B-6747-4CEC-8CA5-4AB08F9B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3BC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3BC8"/>
                </a:solidFill>
                <a:latin typeface="Arial"/>
                <a:ea typeface="Arial"/>
                <a:cs typeface="Arial"/>
              </a:rPr>
              <a:t>THE LEGEND</a:t>
            </a:r>
          </a:p>
        </p:txBody>
      </p:sp>
      <p:sp>
        <p:nvSpPr>
          <p:cNvPr id="10" name="cast-line-7-0">
            <a:extLst xmlns:a="http://schemas.openxmlformats.org/drawingml/2006/main">
              <a:ext uri="{FF2B5EF4-FFF2-40B4-BE49-F238E27FC236}">
                <a16:creationId xmlns:a16="http://schemas.microsoft.com/office/drawing/2014/main" id="{EC754B13-5B55-48DF-BC54-B6D68EABA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Exacting. Emotionless. Betting KEWL on misfits.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C9B5F7-568F-4D83-94EC-A7859F37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8B7896-9ACF-45AD-8D37-911314CC5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c5464e5d14a2b"/>
          <a:stretch xmlns:a="http://schemas.openxmlformats.org/drawingml/2006/main"/>
        </p:blipFill>
        <p:spPr>
          <a:xfrm xmlns:a="http://schemas.openxmlformats.org/drawingml/2006/main">
            <a:off x="3646488" y="1752600"/>
            <a:ext cx="2270125" cy="2724150"/>
          </a:xfrm>
          <a:prstGeom xmlns:a="http://schemas.openxmlformats.org/drawingml/2006/main" prst="rect">
            <a:avLst/>
          </a:prstGeom>
        </p:spPr>
      </p:pic>
      <p:sp>
        <p:nvSpPr>
          <p:cNvPr id="14" name="cast-name-7-1">
            <a:extLst xmlns:a="http://schemas.openxmlformats.org/drawingml/2006/main">
              <a:ext uri="{FF2B5EF4-FFF2-40B4-BE49-F238E27FC236}">
                <a16:creationId xmlns:a16="http://schemas.microsoft.com/office/drawing/2014/main" id="{D40C376D-AB64-4EC7-8495-FFD00902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JACKO</a:t>
            </a:r>
          </a:p>
        </p:txBody>
      </p:sp>
      <p:sp>
        <p:nvSpPr>
          <p:cNvPr id="15" name="cast-role-7-1">
            <a:extLst xmlns:a="http://schemas.openxmlformats.org/drawingml/2006/main">
              <a:ext uri="{FF2B5EF4-FFF2-40B4-BE49-F238E27FC236}">
                <a16:creationId xmlns:a16="http://schemas.microsoft.com/office/drawing/2014/main" id="{FAF5465E-7792-4236-99AF-1B745FDE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08C9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8C9C"/>
                </a:solidFill>
                <a:latin typeface="Arial"/>
                <a:ea typeface="Arial"/>
                <a:cs typeface="Arial"/>
              </a:rPr>
              <a:t>THE SECRET WEAPON</a:t>
            </a:r>
          </a:p>
        </p:txBody>
      </p:sp>
      <p:sp>
        <p:nvSpPr>
          <p:cNvPr id="16" name="cast-line-7-1">
            <a:extLst xmlns:a="http://schemas.openxmlformats.org/drawingml/2006/main">
              <a:ext uri="{FF2B5EF4-FFF2-40B4-BE49-F238E27FC236}">
                <a16:creationId xmlns:a16="http://schemas.microsoft.com/office/drawing/2014/main" id="{11572679-D558-43FF-AB4B-4E343D2C1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Hyper. Unfiltered. Usually the wrong idea.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1F13A6-A26A-4019-A95C-2AF30BE4C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C72D6A-9468-489C-8201-AFAF19B8B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dbcbbaa37b4b50"/>
          <a:stretch xmlns:a="http://schemas.openxmlformats.org/drawingml/2006/main"/>
        </p:blipFill>
        <p:spPr>
          <a:xfrm xmlns:a="http://schemas.openxmlformats.org/drawingml/2006/main">
            <a:off x="6537798" y="1752600"/>
            <a:ext cx="2202504" cy="2724150"/>
          </a:xfrm>
          <a:prstGeom xmlns:a="http://schemas.openxmlformats.org/drawingml/2006/main" prst="rect">
            <a:avLst/>
          </a:prstGeom>
        </p:spPr>
      </p:pic>
      <p:sp>
        <p:nvSpPr>
          <p:cNvPr id="20" name="cast-name-7-2">
            <a:extLst xmlns:a="http://schemas.openxmlformats.org/drawingml/2006/main">
              <a:ext uri="{FF2B5EF4-FFF2-40B4-BE49-F238E27FC236}">
                <a16:creationId xmlns:a16="http://schemas.microsoft.com/office/drawing/2014/main" id="{8474D950-1707-4B36-96E5-A0DAE3DB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WANDA</a:t>
            </a:r>
          </a:p>
        </p:txBody>
      </p:sp>
      <p:sp>
        <p:nvSpPr>
          <p:cNvPr id="21" name="cast-role-7-2">
            <a:extLst xmlns:a="http://schemas.openxmlformats.org/drawingml/2006/main">
              <a:ext uri="{FF2B5EF4-FFF2-40B4-BE49-F238E27FC236}">
                <a16:creationId xmlns:a16="http://schemas.microsoft.com/office/drawing/2014/main" id="{2E8A880D-F0B1-4815-BD3F-6CFA91D5F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3BC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3BC8"/>
                </a:solidFill>
                <a:latin typeface="Arial"/>
                <a:ea typeface="Arial"/>
                <a:cs typeface="Arial"/>
              </a:rPr>
              <a:t>THE VETERAN</a:t>
            </a:r>
          </a:p>
        </p:txBody>
      </p:sp>
      <p:sp>
        <p:nvSpPr>
          <p:cNvPr id="22" name="cast-line-7-2">
            <a:extLst xmlns:a="http://schemas.openxmlformats.org/drawingml/2006/main">
              <a:ext uri="{FF2B5EF4-FFF2-40B4-BE49-F238E27FC236}">
                <a16:creationId xmlns:a16="http://schemas.microsoft.com/office/drawing/2014/main" id="{C8991A49-8021-4D3A-91D5-4EA5161B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Five years in. Not surrendering her turf.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31B538-60E0-4D32-802C-40FFE168C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55C188-141A-4534-8821-7C7ADB43A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974eb82a1f4b14"/>
          <a:stretch xmlns:a="http://schemas.openxmlformats.org/drawingml/2006/main"/>
        </p:blipFill>
        <p:spPr>
          <a:xfrm xmlns:a="http://schemas.openxmlformats.org/drawingml/2006/main">
            <a:off x="9649037" y="1752600"/>
            <a:ext cx="1695027" cy="2724150"/>
          </a:xfrm>
          <a:prstGeom xmlns:a="http://schemas.openxmlformats.org/drawingml/2006/main" prst="rect">
            <a:avLst/>
          </a:prstGeom>
        </p:spPr>
      </p:pic>
      <p:sp>
        <p:nvSpPr>
          <p:cNvPr id="26" name="cast-name-7-3">
            <a:extLst xmlns:a="http://schemas.openxmlformats.org/drawingml/2006/main">
              <a:ext uri="{FF2B5EF4-FFF2-40B4-BE49-F238E27FC236}">
                <a16:creationId xmlns:a16="http://schemas.microsoft.com/office/drawing/2014/main" id="{8F4FE62E-0943-4332-8CA2-CDF67150E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BURN</a:t>
            </a:r>
          </a:p>
        </p:txBody>
      </p:sp>
      <p:sp>
        <p:nvSpPr>
          <p:cNvPr id="27" name="cast-role-7-3">
            <a:extLst xmlns:a="http://schemas.openxmlformats.org/drawingml/2006/main">
              <a:ext uri="{FF2B5EF4-FFF2-40B4-BE49-F238E27FC236}">
                <a16:creationId xmlns:a16="http://schemas.microsoft.com/office/drawing/2014/main" id="{6404FC42-BB6D-402A-BD52-BD72A0C5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08C9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8C9C"/>
                </a:solidFill>
                <a:latin typeface="Arial"/>
                <a:ea typeface="Arial"/>
                <a:cs typeface="Arial"/>
              </a:rPr>
              <a:t>THE SLEEPER</a:t>
            </a:r>
          </a:p>
        </p:txBody>
      </p:sp>
      <p:sp>
        <p:nvSpPr>
          <p:cNvPr id="28" name="cast-line-7-3">
            <a:extLst xmlns:a="http://schemas.openxmlformats.org/drawingml/2006/main">
              <a:ext uri="{FF2B5EF4-FFF2-40B4-BE49-F238E27FC236}">
                <a16:creationId xmlns:a16="http://schemas.microsoft.com/office/drawing/2014/main" id="{8D24EC81-C0B3-410D-9BBE-E505B174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Rough exterior. Serious talent. Good heart.</a:t>
            </a:r>
          </a:p>
        </p:txBody>
      </p:sp>
      <p:sp>
        <p:nvSpPr>
          <p:cNvPr id="29" name="footer-section-7">
            <a:extLst xmlns:a="http://schemas.openxmlformats.org/drawingml/2006/main">
              <a:ext uri="{FF2B5EF4-FFF2-40B4-BE49-F238E27FC236}">
                <a16:creationId xmlns:a16="http://schemas.microsoft.com/office/drawing/2014/main" id="{83A9622D-B65D-4539-9B32-CA7427EF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rPr>
              <a:t>CHARACTER BIBLE</a:t>
            </a:r>
          </a:p>
        </p:txBody>
      </p:sp>
      <p:sp>
        <p:nvSpPr>
          <p:cNvPr id="30" name="footer-number-7">
            <a:extLst xmlns:a="http://schemas.openxmlformats.org/drawingml/2006/main">
              <a:ext uri="{FF2B5EF4-FFF2-40B4-BE49-F238E27FC236}">
                <a16:creationId xmlns:a16="http://schemas.microsoft.com/office/drawing/2014/main" id="{BCBC891F-E74D-40A0-AE8C-833BADDB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C566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8360304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f5cd7df36b4a6c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E1CC68-0C61-4780-988A-97353F944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71600"/>
            <a:ext cx="11353800" cy="510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8D6A8D-5786-4579-B906-207081FD1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9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-8">
            <a:extLst xmlns:a="http://schemas.openxmlformats.org/drawingml/2006/main">
              <a:ext uri="{FF2B5EF4-FFF2-40B4-BE49-F238E27FC236}">
                <a16:creationId xmlns:a16="http://schemas.microsoft.com/office/drawing/2014/main" id="{BFA3B329-79CF-4C59-A9E7-3C023AF7B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FOUR MORE WAYS TO GO OFF SCRIPT.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1E3C43-1DEC-4B44-A102-13FCCE20D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123950"/>
            <a:ext cx="1066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641C52-D509-4A92-8DFD-4E191F50E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383390d00d437b"/>
          <a:stretch xmlns:a="http://schemas.openxmlformats.org/drawingml/2006/main"/>
        </p:blipFill>
        <p:spPr>
          <a:xfrm xmlns:a="http://schemas.openxmlformats.org/drawingml/2006/main">
            <a:off x="723900" y="1756611"/>
            <a:ext cx="2400300" cy="2716129"/>
          </a:xfrm>
          <a:prstGeom xmlns:a="http://schemas.openxmlformats.org/drawingml/2006/main" prst="rect">
            <a:avLst/>
          </a:prstGeom>
        </p:spPr>
      </p:pic>
      <p:sp>
        <p:nvSpPr>
          <p:cNvPr id="8" name="cast-name-8-0">
            <a:extLst xmlns:a="http://schemas.openxmlformats.org/drawingml/2006/main">
              <a:ext uri="{FF2B5EF4-FFF2-40B4-BE49-F238E27FC236}">
                <a16:creationId xmlns:a16="http://schemas.microsoft.com/office/drawing/2014/main" id="{7EE68FCA-01DF-4B70-9B32-9B66B6F2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CALVIN KITTEN</a:t>
            </a:r>
          </a:p>
        </p:txBody>
      </p:sp>
      <p:sp>
        <p:nvSpPr>
          <p:cNvPr id="9" name="cast-role-8-0">
            <a:extLst xmlns:a="http://schemas.openxmlformats.org/drawingml/2006/main">
              <a:ext uri="{FF2B5EF4-FFF2-40B4-BE49-F238E27FC236}">
                <a16:creationId xmlns:a16="http://schemas.microsoft.com/office/drawing/2014/main" id="{F9A1EFC8-0776-4C44-9008-ED886539F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3BC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3BC8"/>
                </a:solidFill>
                <a:latin typeface="Arial"/>
                <a:ea typeface="Arial"/>
                <a:cs typeface="Arial"/>
              </a:rPr>
              <a:t>THE ORIGINAL</a:t>
            </a:r>
          </a:p>
        </p:txBody>
      </p:sp>
      <p:sp>
        <p:nvSpPr>
          <p:cNvPr id="10" name="cast-line-8-0">
            <a:extLst xmlns:a="http://schemas.openxmlformats.org/drawingml/2006/main">
              <a:ext uri="{FF2B5EF4-FFF2-40B4-BE49-F238E27FC236}">
                <a16:creationId xmlns:a16="http://schemas.microsoft.com/office/drawing/2014/main" id="{C8649088-D27B-446D-9957-E9B4B566F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Old-school charm. KEWL’s first-cast ghost.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DCC45C-FB93-4A24-8292-F109D5DAD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7E7B36-3A2E-4C71-9940-507B4A18A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e5b2349b5c4edf"/>
          <a:stretch xmlns:a="http://schemas.openxmlformats.org/drawingml/2006/main"/>
        </p:blipFill>
        <p:spPr>
          <a:xfrm xmlns:a="http://schemas.openxmlformats.org/drawingml/2006/main">
            <a:off x="3681413" y="1752600"/>
            <a:ext cx="2200275" cy="2724150"/>
          </a:xfrm>
          <a:prstGeom xmlns:a="http://schemas.openxmlformats.org/drawingml/2006/main" prst="rect">
            <a:avLst/>
          </a:prstGeom>
        </p:spPr>
      </p:pic>
      <p:sp>
        <p:nvSpPr>
          <p:cNvPr id="14" name="cast-name-8-1">
            <a:extLst xmlns:a="http://schemas.openxmlformats.org/drawingml/2006/main">
              <a:ext uri="{FF2B5EF4-FFF2-40B4-BE49-F238E27FC236}">
                <a16:creationId xmlns:a16="http://schemas.microsoft.com/office/drawing/2014/main" id="{1491E7A6-3C60-4300-991B-1745AFCB7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BONGO THE BEAR</a:t>
            </a:r>
          </a:p>
        </p:txBody>
      </p:sp>
      <p:sp>
        <p:nvSpPr>
          <p:cNvPr id="15" name="cast-role-8-1">
            <a:extLst xmlns:a="http://schemas.openxmlformats.org/drawingml/2006/main">
              <a:ext uri="{FF2B5EF4-FFF2-40B4-BE49-F238E27FC236}">
                <a16:creationId xmlns:a16="http://schemas.microsoft.com/office/drawing/2014/main" id="{E33FFF97-E792-437D-AC5E-D923EB56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08C9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8C9C"/>
                </a:solidFill>
                <a:latin typeface="Arial"/>
                <a:ea typeface="Arial"/>
                <a:cs typeface="Arial"/>
              </a:rPr>
              <a:t>THE NETWORK</a:t>
            </a:r>
          </a:p>
        </p:txBody>
      </p:sp>
      <p:sp>
        <p:nvSpPr>
          <p:cNvPr id="16" name="cast-line-8-1">
            <a:extLst xmlns:a="http://schemas.openxmlformats.org/drawingml/2006/main">
              <a:ext uri="{FF2B5EF4-FFF2-40B4-BE49-F238E27FC236}">
                <a16:creationId xmlns:a16="http://schemas.microsoft.com/office/drawing/2014/main" id="{B1599502-1D5B-462C-BA7E-85071AED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Network power. Classic gags. Catastrophic notes.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B282F7-5CA2-4C85-91CF-6724C8DF4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FFE49B-50CF-4559-B911-5B2256C7C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C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dcd5c3f6c84e24"/>
          <a:stretch xmlns:a="http://schemas.openxmlformats.org/drawingml/2006/main"/>
        </p:blipFill>
        <p:spPr>
          <a:xfrm xmlns:a="http://schemas.openxmlformats.org/drawingml/2006/main">
            <a:off x="6666139" y="1752600"/>
            <a:ext cx="1945821" cy="2724150"/>
          </a:xfrm>
          <a:prstGeom xmlns:a="http://schemas.openxmlformats.org/drawingml/2006/main" prst="rect">
            <a:avLst/>
          </a:prstGeom>
        </p:spPr>
      </p:pic>
      <p:sp>
        <p:nvSpPr>
          <p:cNvPr id="20" name="cast-name-8-2">
            <a:extLst xmlns:a="http://schemas.openxmlformats.org/drawingml/2006/main">
              <a:ext uri="{FF2B5EF4-FFF2-40B4-BE49-F238E27FC236}">
                <a16:creationId xmlns:a16="http://schemas.microsoft.com/office/drawing/2014/main" id="{BB4F2505-8606-4504-946D-43E12FFEB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DONNA</a:t>
            </a:r>
          </a:p>
        </p:txBody>
      </p:sp>
      <p:sp>
        <p:nvSpPr>
          <p:cNvPr id="21" name="cast-role-8-2">
            <a:extLst xmlns:a="http://schemas.openxmlformats.org/drawingml/2006/main">
              <a:ext uri="{FF2B5EF4-FFF2-40B4-BE49-F238E27FC236}">
                <a16:creationId xmlns:a16="http://schemas.microsoft.com/office/drawing/2014/main" id="{FB3071FF-38B1-4650-805C-5424DF635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3BC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3BC8"/>
                </a:solidFill>
                <a:latin typeface="Arial"/>
                <a:ea typeface="Arial"/>
                <a:cs typeface="Arial"/>
              </a:rPr>
              <a:t>THE STAR</a:t>
            </a:r>
          </a:p>
        </p:txBody>
      </p:sp>
      <p:sp>
        <p:nvSpPr>
          <p:cNvPr id="22" name="cast-line-8-2">
            <a:extLst xmlns:a="http://schemas.openxmlformats.org/drawingml/2006/main">
              <a:ext uri="{FF2B5EF4-FFF2-40B4-BE49-F238E27FC236}">
                <a16:creationId xmlns:a16="http://schemas.microsoft.com/office/drawing/2014/main" id="{CF2CF3E3-769F-4A67-AE4B-0CB7F16FE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Born promoter. Confidence with a blast radius.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733577-83A8-48D1-A9A1-A77531CAA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76400"/>
            <a:ext cx="9525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3D3713-393C-4AC8-A2FB-5D28A4DEB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581150"/>
            <a:ext cx="419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E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6a81de80f34b41"/>
          <a:stretch xmlns:a="http://schemas.openxmlformats.org/drawingml/2006/main"/>
        </p:blipFill>
        <p:spPr>
          <a:xfrm xmlns:a="http://schemas.openxmlformats.org/drawingml/2006/main">
            <a:off x="9444038" y="1752600"/>
            <a:ext cx="2105025" cy="2724150"/>
          </a:xfrm>
          <a:prstGeom xmlns:a="http://schemas.openxmlformats.org/drawingml/2006/main" prst="rect">
            <a:avLst/>
          </a:prstGeom>
        </p:spPr>
      </p:pic>
      <p:sp>
        <p:nvSpPr>
          <p:cNvPr id="26" name="cast-name-8-3">
            <a:extLst xmlns:a="http://schemas.openxmlformats.org/drawingml/2006/main">
              <a:ext uri="{FF2B5EF4-FFF2-40B4-BE49-F238E27FC236}">
                <a16:creationId xmlns:a16="http://schemas.microsoft.com/office/drawing/2014/main" id="{B9F66E4D-5C1B-4361-95FB-703B112C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6863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210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CRUNCHY</a:t>
            </a:r>
          </a:p>
        </p:txBody>
      </p:sp>
      <p:sp>
        <p:nvSpPr>
          <p:cNvPr id="27" name="cast-role-8-3">
            <a:extLst xmlns:a="http://schemas.openxmlformats.org/drawingml/2006/main">
              <a:ext uri="{FF2B5EF4-FFF2-40B4-BE49-F238E27FC236}">
                <a16:creationId xmlns:a16="http://schemas.microsoft.com/office/drawing/2014/main" id="{EAC1CCB0-EAF4-4BD8-9B35-ABE34AFA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10540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08C9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8C9C"/>
                </a:solidFill>
                <a:latin typeface="Arial"/>
                <a:ea typeface="Arial"/>
                <a:cs typeface="Arial"/>
              </a:rPr>
              <a:t>THE WILDCARD</a:t>
            </a:r>
          </a:p>
        </p:txBody>
      </p:sp>
      <p:sp>
        <p:nvSpPr>
          <p:cNvPr id="28" name="cast-line-8-3">
            <a:extLst xmlns:a="http://schemas.openxmlformats.org/drawingml/2006/main">
              <a:ext uri="{FF2B5EF4-FFF2-40B4-BE49-F238E27FC236}">
                <a16:creationId xmlns:a16="http://schemas.microsoft.com/office/drawing/2014/main" id="{BEA3E4C6-40E9-4D04-9D16-082113EB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486400"/>
            <a:ext cx="257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37323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37323B"/>
                </a:solidFill>
                <a:latin typeface="Arial"/>
                <a:ea typeface="Arial"/>
                <a:cs typeface="Arial"/>
              </a:rPr>
              <a:t>Gross-out instinct. Mood swings. Pencilman sees genius.</a:t>
            </a:r>
          </a:p>
        </p:txBody>
      </p:sp>
      <p:sp>
        <p:nvSpPr>
          <p:cNvPr id="29" name="footer-section-8">
            <a:extLst xmlns:a="http://schemas.openxmlformats.org/drawingml/2006/main">
              <a:ext uri="{FF2B5EF4-FFF2-40B4-BE49-F238E27FC236}">
                <a16:creationId xmlns:a16="http://schemas.microsoft.com/office/drawing/2014/main" id="{0DC85DE3-BF37-4CDE-AC16-8EC423D6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5C5664"/>
                </a:solidFill>
                <a:latin typeface="Arial Narrow"/>
                <a:ea typeface="Arial Narrow"/>
                <a:cs typeface="Arial Narrow"/>
              </a:rPr>
              <a:t>CHARACTER BIBLE</a:t>
            </a:r>
          </a:p>
        </p:txBody>
      </p:sp>
      <p:sp>
        <p:nvSpPr>
          <p:cNvPr id="30" name="footer-number-8">
            <a:extLst xmlns:a="http://schemas.openxmlformats.org/drawingml/2006/main">
              <a:ext uri="{FF2B5EF4-FFF2-40B4-BE49-F238E27FC236}">
                <a16:creationId xmlns:a16="http://schemas.microsoft.com/office/drawing/2014/main" id="{B6536658-91FA-4F93-B9D1-B3BB186D8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5C5664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C566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53590964"/>
      </p:ext>
    </p:extLst>
  </p:cSld>
</p:sld>
</file>

<file path=ppt/slides/slide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90913"/>
            </a:gs>
            <a:gs pos="64000">
              <a:srgbClr val="24102F"/>
            </a:gs>
            <a:gs pos="100000">
              <a:srgbClr val="0D1630"/>
            </a:gs>
          </a:gsLst>
          <a:lin ang="87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fdc4cb6ddb485f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DB8C28-83C7-40C0-A670-287C8A48F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400050"/>
            <a:ext cx="113157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020">
              <a:alpha val="9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7B0D47-947D-4307-8DDC-28832463F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752600"/>
            <a:ext cx="11353800" cy="4191000"/>
          </a:xfrm>
          <a:prstGeom xmlns:a="http://schemas.openxmlformats.org/drawingml/2006/main" prst="roundRect">
            <a:avLst>
              <a:gd name="adj" fmla="val 4091"/>
            </a:avLst>
          </a:prstGeom>
          <a:solidFill xmlns:a="http://schemas.openxmlformats.org/drawingml/2006/main">
            <a:srgbClr val="171125">
              <a:alpha val="95000"/>
            </a:srgbClr>
          </a:solidFill>
          <a:ln xmlns:a="http://schemas.openxmlformats.org/drawingml/2006/main"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04569D-B78E-41CC-B23E-43BA0CDE0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" y="142875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EFFF">
                <a:alpha val="65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478CD2-5D2C-45B8-B72D-B3A1F4608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171450"/>
            <a:ext cx="11849100" cy="6515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8A2B">
                <a:alpha val="90000"/>
              </a:srgbClr>
            </a:solidFill>
            <a:prstDash val="solid"/>
          </a:ln>
        </p:spPr>
      </p:sp>
      <p:sp>
        <p:nvSpPr>
          <p:cNvPr id="6" name="slide-title-9">
            <a:extLst xmlns:a="http://schemas.openxmlformats.org/drawingml/2006/main">
              <a:ext uri="{FF2B5EF4-FFF2-40B4-BE49-F238E27FC236}">
                <a16:creationId xmlns:a16="http://schemas.microsoft.com/office/drawing/2014/main" id="{B175B7D7-3844-4AA3-849B-FF54698C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477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1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3900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OPENING RUN TURNS STRANGERS INTO A SHOW.</a:t>
            </a:r>
          </a:p>
        </p:txBody>
      </p:sp>
      <p:sp>
        <p:nvSpPr>
          <p:cNvPr id="7" name="season-subtitle">
            <a:extLst xmlns:a="http://schemas.openxmlformats.org/drawingml/2006/main">
              <a:ext uri="{FF2B5EF4-FFF2-40B4-BE49-F238E27FC236}">
                <a16:creationId xmlns:a16="http://schemas.microsoft.com/office/drawing/2014/main" id="{6A153B67-98B0-4557-9AD8-CD0870BAE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781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Six episodes move from risky auditions to a haunted opening night.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626377-D2BC-4420-A591-8736FDCD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85950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3BC8">
              <a:alpha val="8000"/>
            </a:srgbClr>
          </a:solidFill>
          <a:ln xmlns:a="http://schemas.openxmlformats.org/drawingml/2006/main" w="9525">
            <a:solidFill>
              <a:srgbClr val="FF3BC8">
                <a:alpha val="32000"/>
              </a:srgbClr>
            </a:solidFill>
            <a:prstDash val="solid"/>
          </a:ln>
        </p:spPr>
      </p:sp>
      <p:sp>
        <p:nvSpPr>
          <p:cNvPr id="9" name="ep-num-0">
            <a:extLst xmlns:a="http://schemas.openxmlformats.org/drawingml/2006/main">
              <a:ext uri="{FF2B5EF4-FFF2-40B4-BE49-F238E27FC236}">
                <a16:creationId xmlns:a16="http://schemas.microsoft.com/office/drawing/2014/main" id="{D7394CD9-7024-4F20-AE1A-008D96A1A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62150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01</a:t>
            </a:r>
          </a:p>
        </p:txBody>
      </p:sp>
      <p:sp>
        <p:nvSpPr>
          <p:cNvPr id="10" name="ep-title-0">
            <a:extLst xmlns:a="http://schemas.openxmlformats.org/drawingml/2006/main">
              <a:ext uri="{FF2B5EF4-FFF2-40B4-BE49-F238E27FC236}">
                <a16:creationId xmlns:a16="http://schemas.microsoft.com/office/drawing/2014/main" id="{28706CC6-0408-49DA-97A8-B0EC4FAB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98120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ODD-ITIONS</a:t>
            </a:r>
          </a:p>
        </p:txBody>
      </p:sp>
      <p:sp>
        <p:nvSpPr>
          <p:cNvPr id="11" name="ep-body-0">
            <a:extLst xmlns:a="http://schemas.openxmlformats.org/drawingml/2006/main">
              <a:ext uri="{FF2B5EF4-FFF2-40B4-BE49-F238E27FC236}">
                <a16:creationId xmlns:a16="http://schemas.microsoft.com/office/drawing/2014/main" id="{57A49889-1765-473C-9A77-7D0DE0F1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8125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Pencilman bets his reputation on diamonds in the rough.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3F6A9D-E2C2-4095-9E73-0CD005C6F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028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5FBF2B-550F-4185-8002-00820AEA1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171825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>
              <a:alpha val="6000"/>
            </a:srgbClr>
          </a:solidFill>
          <a:ln xmlns:a="http://schemas.openxmlformats.org/drawingml/2006/main" w="9525">
            <a:solidFill>
              <a:srgbClr val="55EFFF">
                <a:alpha val="30000"/>
              </a:srgbClr>
            </a:solidFill>
            <a:prstDash val="solid"/>
          </a:ln>
        </p:spPr>
      </p:sp>
      <p:sp>
        <p:nvSpPr>
          <p:cNvPr id="14" name="ep-num-1">
            <a:extLst xmlns:a="http://schemas.openxmlformats.org/drawingml/2006/main">
              <a:ext uri="{FF2B5EF4-FFF2-40B4-BE49-F238E27FC236}">
                <a16:creationId xmlns:a16="http://schemas.microsoft.com/office/drawing/2014/main" id="{DBE85B29-3123-4FA6-9DC7-12B13B81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48025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02</a:t>
            </a:r>
          </a:p>
        </p:txBody>
      </p:sp>
      <p:sp>
        <p:nvSpPr>
          <p:cNvPr id="15" name="ep-title-1">
            <a:extLst xmlns:a="http://schemas.openxmlformats.org/drawingml/2006/main">
              <a:ext uri="{FF2B5EF4-FFF2-40B4-BE49-F238E27FC236}">
                <a16:creationId xmlns:a16="http://schemas.microsoft.com/office/drawing/2014/main" id="{4E902813-FCBC-42BB-AE93-629980C01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267075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CHOSEN ONES</a:t>
            </a:r>
          </a:p>
        </p:txBody>
      </p:sp>
      <p:sp>
        <p:nvSpPr>
          <p:cNvPr id="16" name="ep-body-1">
            <a:extLst xmlns:a="http://schemas.openxmlformats.org/drawingml/2006/main">
              <a:ext uri="{FF2B5EF4-FFF2-40B4-BE49-F238E27FC236}">
                <a16:creationId xmlns:a16="http://schemas.microsoft.com/office/drawing/2014/main" id="{5B3F84B9-F49D-4B5F-B464-C2F0B5B6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667125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The celebration begins—and careers are already in danger.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C63CA1-9066-4A8D-9122-684356841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3148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853B41-38A0-4994-9604-366A7641D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57700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3BC8">
              <a:alpha val="8000"/>
            </a:srgbClr>
          </a:solidFill>
          <a:ln xmlns:a="http://schemas.openxmlformats.org/drawingml/2006/main" w="9525">
            <a:solidFill>
              <a:srgbClr val="FF3BC8">
                <a:alpha val="32000"/>
              </a:srgbClr>
            </a:solidFill>
            <a:prstDash val="solid"/>
          </a:ln>
        </p:spPr>
      </p:sp>
      <p:sp>
        <p:nvSpPr>
          <p:cNvPr id="19" name="ep-num-2">
            <a:extLst xmlns:a="http://schemas.openxmlformats.org/drawingml/2006/main">
              <a:ext uri="{FF2B5EF4-FFF2-40B4-BE49-F238E27FC236}">
                <a16:creationId xmlns:a16="http://schemas.microsoft.com/office/drawing/2014/main" id="{1A66928A-28B2-4D81-9A2C-58496B9A2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33900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03</a:t>
            </a:r>
          </a:p>
        </p:txBody>
      </p:sp>
      <p:sp>
        <p:nvSpPr>
          <p:cNvPr id="20" name="ep-title-2">
            <a:extLst xmlns:a="http://schemas.openxmlformats.org/drawingml/2006/main">
              <a:ext uri="{FF2B5EF4-FFF2-40B4-BE49-F238E27FC236}">
                <a16:creationId xmlns:a16="http://schemas.microsoft.com/office/drawing/2014/main" id="{6AAB0E96-D3B2-4371-98D4-9178EDBD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5295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TOON IN NEXT TIME</a:t>
            </a:r>
          </a:p>
        </p:txBody>
      </p:sp>
      <p:sp>
        <p:nvSpPr>
          <p:cNvPr id="21" name="ep-body-2">
            <a:extLst xmlns:a="http://schemas.openxmlformats.org/drawingml/2006/main">
              <a:ext uri="{FF2B5EF4-FFF2-40B4-BE49-F238E27FC236}">
                <a16:creationId xmlns:a16="http://schemas.microsoft.com/office/drawing/2014/main" id="{5AC0CC09-134C-486B-9880-B8729FDCA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9530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A hungover exit from home leaves one toon missing.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31B7E4-3A13-4056-8417-E722EF9D5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885950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>
              <a:alpha val="6000"/>
            </a:srgbClr>
          </a:solidFill>
          <a:ln xmlns:a="http://schemas.openxmlformats.org/drawingml/2006/main" w="9525">
            <a:solidFill>
              <a:srgbClr val="55EFFF">
                <a:alpha val="30000"/>
              </a:srgbClr>
            </a:solidFill>
            <a:prstDash val="solid"/>
          </a:ln>
        </p:spPr>
      </p:sp>
      <p:sp>
        <p:nvSpPr>
          <p:cNvPr id="23" name="ep-num-3">
            <a:extLst xmlns:a="http://schemas.openxmlformats.org/drawingml/2006/main">
              <a:ext uri="{FF2B5EF4-FFF2-40B4-BE49-F238E27FC236}">
                <a16:creationId xmlns:a16="http://schemas.microsoft.com/office/drawing/2014/main" id="{50C0F452-0E00-41D7-B816-A0C0C8DBE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62150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04</a:t>
            </a:r>
          </a:p>
        </p:txBody>
      </p:sp>
      <p:sp>
        <p:nvSpPr>
          <p:cNvPr id="24" name="ep-title-3">
            <a:extLst xmlns:a="http://schemas.openxmlformats.org/drawingml/2006/main">
              <a:ext uri="{FF2B5EF4-FFF2-40B4-BE49-F238E27FC236}">
                <a16:creationId xmlns:a16="http://schemas.microsoft.com/office/drawing/2014/main" id="{7D043729-485E-4A1E-88E2-6F598400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98120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FINDING JACKO</a:t>
            </a:r>
          </a:p>
        </p:txBody>
      </p:sp>
      <p:sp>
        <p:nvSpPr>
          <p:cNvPr id="25" name="ep-body-3">
            <a:extLst xmlns:a="http://schemas.openxmlformats.org/drawingml/2006/main">
              <a:ext uri="{FF2B5EF4-FFF2-40B4-BE49-F238E27FC236}">
                <a16:creationId xmlns:a16="http://schemas.microsoft.com/office/drawing/2014/main" id="{3D0D3451-BB3F-49DC-8508-79C08442D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38125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The cast’s first team test is more elaborate than it looks.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81B366-5D3C-4B88-A9D1-231DB539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02895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266499-4013-49B9-9E19-64BE77BD1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71825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3BC8">
              <a:alpha val="8000"/>
            </a:srgbClr>
          </a:solidFill>
          <a:ln xmlns:a="http://schemas.openxmlformats.org/drawingml/2006/main" w="9525">
            <a:solidFill>
              <a:srgbClr val="FF3BC8">
                <a:alpha val="32000"/>
              </a:srgbClr>
            </a:solidFill>
            <a:prstDash val="solid"/>
          </a:ln>
        </p:spPr>
      </p:sp>
      <p:sp>
        <p:nvSpPr>
          <p:cNvPr id="28" name="ep-num-4">
            <a:extLst xmlns:a="http://schemas.openxmlformats.org/drawingml/2006/main">
              <a:ext uri="{FF2B5EF4-FFF2-40B4-BE49-F238E27FC236}">
                <a16:creationId xmlns:a16="http://schemas.microsoft.com/office/drawing/2014/main" id="{AA417F8C-21C2-4D4F-85EA-C4CD7575D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248025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FF3BC8"/>
                </a:solidFill>
                <a:latin typeface="Arial Narrow"/>
                <a:ea typeface="Arial Narrow"/>
                <a:cs typeface="Arial Narrow"/>
              </a:rPr>
              <a:t>05</a:t>
            </a:r>
          </a:p>
        </p:txBody>
      </p:sp>
      <p:sp>
        <p:nvSpPr>
          <p:cNvPr id="29" name="ep-title-4">
            <a:extLst xmlns:a="http://schemas.openxmlformats.org/drawingml/2006/main">
              <a:ext uri="{FF2B5EF4-FFF2-40B4-BE49-F238E27FC236}">
                <a16:creationId xmlns:a16="http://schemas.microsoft.com/office/drawing/2014/main" id="{5CA558F6-F824-480B-8678-C0EECD5A4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67075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WRITERS AND WRONGERS</a:t>
            </a:r>
          </a:p>
        </p:txBody>
      </p:sp>
      <p:sp>
        <p:nvSpPr>
          <p:cNvPr id="30" name="ep-body-4">
            <a:extLst xmlns:a="http://schemas.openxmlformats.org/drawingml/2006/main">
              <a:ext uri="{FF2B5EF4-FFF2-40B4-BE49-F238E27FC236}">
                <a16:creationId xmlns:a16="http://schemas.microsoft.com/office/drawing/2014/main" id="{0E9D8907-7BF2-4351-A553-8E43DDF78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67125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Personal chaos becomes material in the writers’ room.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A9BF83-B950-4EE1-BE15-DE7126EE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31482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2B6B79B-1DF1-4A5A-A43C-7070D6651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57700"/>
            <a:ext cx="5486400" cy="1066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>
              <a:alpha val="6000"/>
            </a:srgbClr>
          </a:solidFill>
          <a:ln xmlns:a="http://schemas.openxmlformats.org/drawingml/2006/main" w="9525">
            <a:solidFill>
              <a:srgbClr val="55EFFF">
                <a:alpha val="30000"/>
              </a:srgbClr>
            </a:solidFill>
            <a:prstDash val="solid"/>
          </a:ln>
        </p:spPr>
      </p:sp>
      <p:sp>
        <p:nvSpPr>
          <p:cNvPr id="33" name="ep-num-5">
            <a:extLst xmlns:a="http://schemas.openxmlformats.org/drawingml/2006/main">
              <a:ext uri="{FF2B5EF4-FFF2-40B4-BE49-F238E27FC236}">
                <a16:creationId xmlns:a16="http://schemas.microsoft.com/office/drawing/2014/main" id="{2CFA7AE0-C2C2-4408-9D5F-FB334398C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533900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defRPr>
            </a:pPr>
            <a:r>
              <a:rPr sz="2850" b="1" i="0">
                <a:solidFill>
                  <a:srgbClr val="55EFFF"/>
                </a:solidFill>
                <a:latin typeface="Arial Narrow"/>
                <a:ea typeface="Arial Narrow"/>
                <a:cs typeface="Arial Narrow"/>
              </a:rPr>
              <a:t>06</a:t>
            </a:r>
          </a:p>
        </p:txBody>
      </p:sp>
      <p:sp>
        <p:nvSpPr>
          <p:cNvPr id="34" name="ep-title-5">
            <a:extLst xmlns:a="http://schemas.openxmlformats.org/drawingml/2006/main">
              <a:ext uri="{FF2B5EF4-FFF2-40B4-BE49-F238E27FC236}">
                <a16:creationId xmlns:a16="http://schemas.microsoft.com/office/drawing/2014/main" id="{24220FCE-627F-49E1-8A3F-78644EBC6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5295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defRPr>
            </a:pPr>
            <a:r>
              <a:rPr sz="1875" b="1" i="0">
                <a:solidFill>
                  <a:srgbClr val="FFFFFF"/>
                </a:solidFill>
                <a:latin typeface="Arial Narrow"/>
                <a:ea typeface="Arial Narrow"/>
                <a:cs typeface="Arial Narrow"/>
              </a:rPr>
              <a:t>THE SPOOK-TACULAR FIRST EPISODE</a:t>
            </a:r>
          </a:p>
        </p:txBody>
      </p:sp>
      <p:sp>
        <p:nvSpPr>
          <p:cNvPr id="35" name="ep-body-5">
            <a:extLst xmlns:a="http://schemas.openxmlformats.org/drawingml/2006/main">
              <a:ext uri="{FF2B5EF4-FFF2-40B4-BE49-F238E27FC236}">
                <a16:creationId xmlns:a16="http://schemas.microsoft.com/office/drawing/2014/main" id="{273BDA79-668E-4EA9-8DBD-79C0AA1C0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9530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D4CED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4CEDD"/>
                </a:solidFill>
                <a:latin typeface="Arial"/>
                <a:ea typeface="Arial"/>
                <a:cs typeface="Arial"/>
              </a:rPr>
              <a:t>Opening night turns haunted, dangerous and live.</a:t>
            </a:r>
          </a:p>
        </p:txBody>
      </p:sp>
      <p:sp>
        <p:nvSpPr>
          <p:cNvPr id="36" name="footer-section-9">
            <a:extLst xmlns:a="http://schemas.openxmlformats.org/drawingml/2006/main">
              <a:ext uri="{FF2B5EF4-FFF2-40B4-BE49-F238E27FC236}">
                <a16:creationId xmlns:a16="http://schemas.microsoft.com/office/drawing/2014/main" id="{CBD5CA65-EEA8-4D00-8DCE-DCD3037B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defRPr>
            </a:pPr>
            <a:r>
              <a:rPr sz="1200" b="1" i="0">
                <a:solidFill>
                  <a:srgbClr val="B8B0C7"/>
                </a:solidFill>
                <a:latin typeface="Arial Narrow"/>
                <a:ea typeface="Arial Narrow"/>
                <a:cs typeface="Arial Narrow"/>
              </a:rPr>
              <a:t>SEASON RUNWAY</a:t>
            </a:r>
          </a:p>
        </p:txBody>
      </p:sp>
      <p:sp>
        <p:nvSpPr>
          <p:cNvPr id="37" name="footer-number-9">
            <a:extLst xmlns:a="http://schemas.openxmlformats.org/drawingml/2006/main">
              <a:ext uri="{FF2B5EF4-FFF2-40B4-BE49-F238E27FC236}">
                <a16:creationId xmlns:a16="http://schemas.microsoft.com/office/drawing/2014/main" id="{45BA8EF9-7FB8-45F0-9B6C-B04820B99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57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B8B0C7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B0C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AFC1B91-5882-4391-AF53-903603B9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5962650"/>
            <a:ext cx="142875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F8A2B"/>
          </a:solidFill>
          <a:ln xmlns:a="http://schemas.openxmlformats.org/drawingml/2006/main" w="0">
            <a:solidFill>
              <a:srgbClr val="FF8A2B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021B3D3-AAF7-4781-AA9C-E6412E661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60293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defRPr>
            </a:pPr>
            <a:r>
              <a:rPr sz="1050" b="1" i="0">
                <a:solidFill>
                  <a:srgbClr val="0A0910"/>
                </a:solidFill>
                <a:latin typeface="Arial Narrow"/>
                <a:ea typeface="Arial Narrow"/>
                <a:cs typeface="Arial Narrow"/>
              </a:rPr>
              <a:t>OPENING NIGHT-ISH</a:t>
            </a:r>
          </a:p>
        </p:txBody>
      </p:sp>
    </p:spTree>
    <p:extLst>
      <p:ext uri="{BB962C8B-B14F-4D97-AF65-F5344CB8AC3E}">
        <p14:creationId xmlns:p14="http://schemas.microsoft.com/office/powerpoint/2010/main" val="12047719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2026-08-25T03:58:56.9970000Z</dcterms:created>
  <dcterms:modified xsi:type="dcterms:W3CDTF">2026-08-25T03:58:56.9970000Z</dcterms:modified>
</coreProperties>
</file>